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media/image59.jpeg" ContentType="image/jpeg"/>
  <Override PartName="/ppt/media/image83.png" ContentType="image/png"/>
  <Override PartName="/ppt/media/image58.jpeg" ContentType="image/jpeg"/>
  <Override PartName="/ppt/media/image57.jpeg" ContentType="image/jpeg"/>
  <Override PartName="/ppt/media/image56.png" ContentType="image/png"/>
  <Override PartName="/ppt/media/image40.jpeg" ContentType="image/jpeg"/>
  <Override PartName="/ppt/media/image55.jpeg" ContentType="image/jpeg"/>
  <Override PartName="/ppt/media/image53.jpeg" ContentType="image/jpeg"/>
  <Override PartName="/ppt/media/image50.png" ContentType="image/png"/>
  <Override PartName="/ppt/media/image48.jpeg" ContentType="image/jpeg"/>
  <Override PartName="/ppt/media/image78.png" ContentType="image/png"/>
  <Override PartName="/ppt/media/image46.jpeg" ContentType="image/jpeg"/>
  <Override PartName="/ppt/media/image45.png" ContentType="image/png"/>
  <Override PartName="/ppt/media/image44.jpeg" ContentType="image/jpeg"/>
  <Override PartName="/ppt/media/image54.png" ContentType="image/png"/>
  <Override PartName="/ppt/media/image76.jpeg" ContentType="image/jpeg"/>
  <Override PartName="/ppt/media/image41.jpeg" ContentType="image/jpeg"/>
  <Override PartName="/ppt/media/image38.jpeg" ContentType="image/jpeg"/>
  <Override PartName="/ppt/media/image72.png" ContentType="image/png"/>
  <Override PartName="/ppt/media/image97.jpeg" ContentType="image/jpeg"/>
  <Override PartName="/ppt/media/image36.jpeg" ContentType="image/jpeg"/>
  <Override PartName="/ppt/media/image33.jpeg" ContentType="image/jpeg"/>
  <Override PartName="/ppt/media/image31.jpeg" ContentType="image/jpeg"/>
  <Override PartName="/ppt/media/image30.jpeg" ContentType="image/jpeg"/>
  <Override PartName="/ppt/media/image34.png" ContentType="image/png"/>
  <Override PartName="/ppt/media/image12.jpeg" ContentType="image/jpeg"/>
  <Override PartName="/ppt/media/image29.jpeg" ContentType="image/jpeg"/>
  <Override PartName="/ppt/media/image88.jpeg" ContentType="image/jpeg"/>
  <Override PartName="/ppt/media/image13.png" ContentType="image/png"/>
  <Override PartName="/ppt/media/image11.png" ContentType="image/png"/>
  <Override PartName="/ppt/media/image19.jpeg" ContentType="image/jpeg"/>
  <Override PartName="/ppt/media/image8.jpeg" ContentType="image/jpeg"/>
  <Override PartName="/ppt/media/image43.jpeg" ContentType="image/jpeg"/>
  <Override PartName="/ppt/media/image5.png" ContentType="image/png"/>
  <Override PartName="/ppt/media/image17.png" ContentType="image/png"/>
  <Override PartName="/ppt/media/image82.png" ContentType="image/png"/>
  <Override PartName="/ppt/media/image98.jpeg" ContentType="image/jpeg"/>
  <Override PartName="/ppt/media/image39.png" ContentType="image/png"/>
  <Override PartName="/ppt/media/image64.jpeg" ContentType="image/jpeg"/>
  <Override PartName="/ppt/media/image9.png" ContentType="image/png"/>
  <Override PartName="/ppt/media/image37.png" ContentType="image/png"/>
  <Override PartName="/ppt/media/image7.png" ContentType="image/png"/>
  <Override PartName="/ppt/media/image79.jpeg" ContentType="image/jpeg"/>
  <Override PartName="/ppt/media/image47.png" ContentType="image/png"/>
  <Override PartName="/ppt/media/image35.jpeg" ContentType="image/jpeg"/>
  <Override PartName="/ppt/media/image1.jpeg" ContentType="image/jpeg"/>
  <Override PartName="/ppt/media/image51.jpeg" ContentType="image/jpeg"/>
  <Override PartName="/ppt/media/image62.png" ContentType="image/png"/>
  <Override PartName="/ppt/media/image99.png" ContentType="image/png"/>
  <Override PartName="/ppt/media/image28.jpeg" ContentType="image/jpeg"/>
  <Override PartName="/ppt/media/image60.png" ContentType="image/png"/>
  <Override PartName="/ppt/media/image63.jpeg" ContentType="image/jpeg"/>
  <Override PartName="/ppt/media/image4.jpeg" ContentType="image/jpeg"/>
  <Override PartName="/ppt/media/image61.jpeg" ContentType="image/jpeg"/>
  <Override PartName="/ppt/media/image74.png" ContentType="image/png"/>
  <Override PartName="/ppt/media/image26.jpeg" ContentType="image/jpeg"/>
  <Override PartName="/ppt/media/image105.jpeg" ContentType="image/jpeg"/>
  <Override PartName="/ppt/media/image66.jpeg" ContentType="image/jpeg"/>
  <Override PartName="/ppt/media/image90.png" ContentType="image/png"/>
  <Override PartName="/ppt/media/image69.jpeg" ContentType="image/jpeg"/>
  <Override PartName="/ppt/media/image89.png" ContentType="image/png"/>
  <Override PartName="/ppt/media/image87.png" ContentType="image/png"/>
  <Override PartName="/ppt/media/image70.jpeg" ContentType="image/jpeg"/>
  <Override PartName="/ppt/media/image68.jpeg" ContentType="image/jpeg"/>
  <Override PartName="/ppt/media/image96.png" ContentType="image/png"/>
  <Override PartName="/ppt/media/image32.jpeg" ContentType="image/jpeg"/>
  <Override PartName="/ppt/media/image93.jpeg" ContentType="image/jpeg"/>
  <Override PartName="/ppt/media/image92.png" ContentType="image/png"/>
  <Override PartName="/ppt/media/image67.png" ContentType="image/png"/>
  <Override PartName="/ppt/media/image91.jpeg" ContentType="image/jpeg"/>
  <Override PartName="/ppt/media/image77.jpeg" ContentType="image/jpeg"/>
  <Override PartName="/ppt/media/image42.png" ContentType="image/png"/>
  <Override PartName="/ppt/media/image94.jpeg" ContentType="image/jpeg"/>
  <Override PartName="/ppt/media/image20.jpeg" ContentType="image/jpeg"/>
  <Override PartName="/ppt/media/image81.jpeg" ContentType="image/jpeg"/>
  <Override PartName="/ppt/media/image75.png" ContentType="image/png"/>
  <Override PartName="/ppt/media/image101.jpeg" ContentType="image/jpeg"/>
  <Override PartName="/ppt/media/image73.jpeg" ContentType="image/jpeg"/>
  <Override PartName="/ppt/media/image102.jpeg" ContentType="image/jpeg"/>
  <Override PartName="/ppt/media/image85.png" ContentType="image/png"/>
  <Override PartName="/ppt/media/image23.jpeg" ContentType="image/jpeg"/>
  <Override PartName="/ppt/media/image49.png" ContentType="image/png"/>
  <Override PartName="/ppt/media/image22.png" ContentType="image/png"/>
  <Override PartName="/ppt/media/image24.jpeg" ContentType="image/jpeg"/>
  <Override PartName="/ppt/media/image103.jpeg" ContentType="image/jpeg"/>
  <Override PartName="/ppt/media/image80.jpeg" ContentType="image/jpeg"/>
  <Override PartName="/ppt/media/image65.png" ContentType="image/png"/>
  <Override PartName="/ppt/media/image100.jpeg" ContentType="image/jpeg"/>
  <Override PartName="/ppt/media/image21.jpeg" ContentType="image/jpeg"/>
  <Override PartName="/ppt/media/image52.png" ContentType="image/png"/>
  <Override PartName="/ppt/media/image95.jpeg" ContentType="image/jpeg"/>
  <Override PartName="/ppt/media/image6.jpeg" ContentType="image/jpeg"/>
  <Override PartName="/ppt/media/image71.png" ContentType="image/png"/>
  <Override PartName="/ppt/media/image18.jpeg" ContentType="image/jpeg"/>
  <Override PartName="/ppt/media/image16.png" ContentType="image/png"/>
  <Override PartName="/ppt/media/image15.png" ContentType="image/png"/>
  <Override PartName="/ppt/media/image3.png" ContentType="image/png"/>
  <Override PartName="/ppt/media/image104.jpeg" ContentType="image/jpeg"/>
  <Override PartName="/ppt/media/image84.jpeg" ContentType="image/jpeg"/>
  <Override PartName="/ppt/media/image25.jpeg" ContentType="image/jpeg"/>
  <Override PartName="/ppt/media/image14.png" ContentType="image/png"/>
  <Override PartName="/ppt/media/image2.png" ContentType="image/png"/>
  <Override PartName="/ppt/media/image27.jpeg" ContentType="image/jpeg"/>
  <Override PartName="/ppt/media/image10.jpeg" ContentType="image/jpeg"/>
  <Override PartName="/ppt/media/image86.jpeg" ContentType="image/jpe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12193587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70" name="CustomShape 2"/>
          <p:cNvSpPr/>
          <p:nvPr/>
        </p:nvSpPr>
        <p:spPr>
          <a:xfrm>
            <a:off x="0" y="0"/>
            <a:ext cx="7772400" cy="10058400"/>
          </a:xfrm>
          <a:custGeom>
            <a:avLst/>
            <a:gdLst/>
            <a:ahLst/>
            <a:rect l="0" t="0" r="r" b="b"/>
            <a:pathLst>
              <a:path w="21592" h="27942">
                <a:moveTo>
                  <a:pt x="3" y="0"/>
                </a:moveTo>
                <a:lnTo>
                  <a:pt x="4" y="0"/>
                </a:lnTo>
                <a:cubicBezTo>
                  <a:pt x="3" y="0"/>
                  <a:pt x="3" y="0"/>
                  <a:pt x="2" y="1"/>
                </a:cubicBezTo>
                <a:cubicBezTo>
                  <a:pt x="1" y="1"/>
                  <a:pt x="1" y="1"/>
                  <a:pt x="1" y="2"/>
                </a:cubicBezTo>
                <a:cubicBezTo>
                  <a:pt x="0" y="3"/>
                  <a:pt x="0" y="3"/>
                  <a:pt x="0" y="4"/>
                </a:cubicBezTo>
                <a:lnTo>
                  <a:pt x="0" y="27937"/>
                </a:lnTo>
                <a:lnTo>
                  <a:pt x="0" y="27937"/>
                </a:lnTo>
                <a:cubicBezTo>
                  <a:pt x="0" y="27938"/>
                  <a:pt x="0" y="27938"/>
                  <a:pt x="1" y="27939"/>
                </a:cubicBezTo>
                <a:cubicBezTo>
                  <a:pt x="1" y="27940"/>
                  <a:pt x="1" y="27940"/>
                  <a:pt x="2" y="27940"/>
                </a:cubicBezTo>
                <a:cubicBezTo>
                  <a:pt x="3" y="27941"/>
                  <a:pt x="3" y="27941"/>
                  <a:pt x="4" y="27941"/>
                </a:cubicBezTo>
                <a:lnTo>
                  <a:pt x="21587" y="27941"/>
                </a:lnTo>
                <a:lnTo>
                  <a:pt x="21587" y="27941"/>
                </a:lnTo>
                <a:cubicBezTo>
                  <a:pt x="21588" y="27941"/>
                  <a:pt x="21588" y="27941"/>
                  <a:pt x="21589" y="27940"/>
                </a:cubicBezTo>
                <a:cubicBezTo>
                  <a:pt x="21590" y="27940"/>
                  <a:pt x="21590" y="27940"/>
                  <a:pt x="21590" y="27939"/>
                </a:cubicBezTo>
                <a:cubicBezTo>
                  <a:pt x="21591" y="27938"/>
                  <a:pt x="21591" y="27938"/>
                  <a:pt x="21591" y="27937"/>
                </a:cubicBezTo>
                <a:lnTo>
                  <a:pt x="21591" y="3"/>
                </a:lnTo>
                <a:lnTo>
                  <a:pt x="21591" y="4"/>
                </a:lnTo>
                <a:lnTo>
                  <a:pt x="21591" y="4"/>
                </a:lnTo>
                <a:cubicBezTo>
                  <a:pt x="21591" y="3"/>
                  <a:pt x="21591" y="3"/>
                  <a:pt x="21590" y="2"/>
                </a:cubicBezTo>
                <a:cubicBezTo>
                  <a:pt x="21590" y="1"/>
                  <a:pt x="21590" y="1"/>
                  <a:pt x="21589" y="1"/>
                </a:cubicBezTo>
                <a:cubicBezTo>
                  <a:pt x="21588" y="0"/>
                  <a:pt x="21588" y="0"/>
                  <a:pt x="2158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PlaceHolder 3"/>
          <p:cNvSpPr>
            <a:spLocks noGrp="1"/>
          </p:cNvSpPr>
          <p:nvPr>
            <p:ph type="sldImg"/>
          </p:nvPr>
        </p:nvSpPr>
        <p:spPr>
          <a:xfrm>
            <a:off x="533160" y="763200"/>
            <a:ext cx="6700680" cy="37688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777960" y="4776480"/>
            <a:ext cx="6215040" cy="4522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Click to edit the notes format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0" y="0"/>
            <a:ext cx="337176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6"/>
          <p:cNvSpPr/>
          <p:nvPr/>
        </p:nvSpPr>
        <p:spPr>
          <a:xfrm>
            <a:off x="4398840" y="0"/>
            <a:ext cx="3372120" cy="50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"/>
          <p:cNvSpPr/>
          <p:nvPr/>
        </p:nvSpPr>
        <p:spPr>
          <a:xfrm>
            <a:off x="0" y="9555120"/>
            <a:ext cx="337176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PlaceHolder 8"/>
          <p:cNvSpPr>
            <a:spLocks noGrp="1"/>
          </p:cNvSpPr>
          <p:nvPr>
            <p:ph type="sldNum"/>
          </p:nvPr>
        </p:nvSpPr>
        <p:spPr>
          <a:xfrm>
            <a:off x="4398840" y="9554760"/>
            <a:ext cx="3370320" cy="5000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marL="215640" indent="-215640"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4FC69E2A-4FE2-4990-A31C-28C839F6A9F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FBFB3ACD-2992-440C-AA06-2F3D18773BE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E2DCD0B4-12DB-4A98-A5A7-B4922C8BD1A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23E030FA-A183-4827-81A9-684F60778C9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77D543DD-51D7-4246-A71B-AFA157E6EEB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434C84B1-991D-41C8-9A02-EF1A32C7E70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41721CA3-92A2-4818-A562-0554A8D1C97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DA2332CE-CD72-4BB7-BAFD-D6D6B6985F0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79317288-D2B5-4363-8B6C-7AE9AE1B460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D2CF281C-4A63-41B2-8397-8768D3D03FB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0F6A79EC-2F72-40E8-803F-E400D8A1F83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C95801DB-2844-4ADA-B6A9-909ED016E18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3A0938DA-ABEF-4AA6-BE3B-5CA2F9E5D72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1C8D6DB9-CED3-4A8D-B417-C09F9F18881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D03719E0-3C86-4D01-B8F3-2EE368E9EA3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5FA4D1FD-F491-4C02-BEDF-4FB670E843D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2C37FEA6-B98D-4D56-BE45-24494D5D68F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F40AE9AE-9BA6-4D64-8BD7-78966A5AF59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268AA8DD-DA1C-47D0-A37E-E05BABE4520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A9E19E7B-0EB8-47DB-A2BF-AA78856683B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F0DDBD32-6C3B-4118-BA5B-016B2B3E049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90120263-3178-4152-9644-C310AE35666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CF0E63C1-13B8-44AD-8671-DE017989196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D045ADD3-DC04-45AA-B153-85F3D223C45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E0E04B93-3A51-4A3C-AF34-97E482F11EF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AEB43107-0D60-444E-ABE5-E4C2ACDA165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0B6443E1-7C4D-4515-8AA0-AB72CB04383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6663E746-8887-400C-9FB0-BF4CB3BA27F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C3CAB572-996C-4B17-8A54-0AE49EAA5D8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BEF62702-A533-4DF1-B910-9069A30E16E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DA154D30-7863-4892-A647-F89111CD210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3A1982BB-7A2D-437D-928C-CEB92DF4A07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B2405D30-5341-42C3-AFA0-EB480AE775A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F550E06C-2847-41C5-86F9-465806049CD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E2CC6669-002F-4536-B07D-29AD224AF3E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701CE101-B6FF-44B5-B126-708CCD0AE88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5E0A8981-CEDD-4E71-8AD6-592432C53F1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D46E6786-579E-4F8C-ABB0-E16C6D79708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B456C858-4083-4220-B4A1-69B6A5129AC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6021FD41-00B4-4EA1-B06B-D648BA9FEE7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C28402AE-6C32-4BB3-859A-16327ABB724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BC6D850D-7541-4C44-8426-475EF0824B7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93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203178ED-B052-4327-8358-4D195662E11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9236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94664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3808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9236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794664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342720" indent="-342720" algn="ctr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205920" y="23400"/>
            <a:ext cx="9991800" cy="613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342720" indent="-342720" algn="ctr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342720" indent="-342720" algn="ctr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9236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794664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83808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9236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794664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342720" indent="-342720" algn="ctr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205920" y="23400"/>
            <a:ext cx="9991800" cy="613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342720" indent="-342720" algn="ctr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39236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94664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83808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39236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794664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342720" indent="-342720" algn="ctr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205920" y="23400"/>
            <a:ext cx="9991800" cy="613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342720" indent="-342720" algn="ctr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39236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7946640" y="182556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83808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39236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7946640" y="4096800"/>
            <a:ext cx="3384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205920" y="23400"/>
            <a:ext cx="9991800" cy="613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342720" indent="-342720" algn="ctr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044720" y="0"/>
            <a:ext cx="11147400" cy="6858000"/>
          </a:xfrm>
          <a:prstGeom prst="rect">
            <a:avLst/>
          </a:prstGeom>
          <a:blipFill rotWithShape="0">
            <a:blip r:embed="rId3">
              <a:alphaModFix amt="10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742680" indent="-285480">
              <a:spcBef>
                <a:spcPts val="1137"/>
              </a:spcBef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>
              <a:spcBef>
                <a:spcPts val="848"/>
              </a:spcBef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>
              <a:spcBef>
                <a:spcPts val="573"/>
              </a:spcBef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838080" y="6356160"/>
            <a:ext cx="2740320" cy="3618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1/18/22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8610480" y="6356160"/>
            <a:ext cx="2740320" cy="3618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9866BB44-1D75-4C91-B79F-665EE5BEF4FD}" type="slidenum"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" descr=""/>
          <p:cNvPicPr/>
          <p:nvPr/>
        </p:nvPicPr>
        <p:blipFill>
          <a:blip r:embed="rId4"/>
          <a:stretch/>
        </p:blipFill>
        <p:spPr>
          <a:xfrm>
            <a:off x="10999800" y="166680"/>
            <a:ext cx="985680" cy="11844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044720" y="0"/>
            <a:ext cx="11147400" cy="6858000"/>
          </a:xfrm>
          <a:prstGeom prst="rect">
            <a:avLst/>
          </a:prstGeom>
          <a:blipFill rotWithShape="0">
            <a:blip r:embed="rId3">
              <a:alphaModFix amt="10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837720" y="365040"/>
            <a:ext cx="9991800" cy="132264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90000" rIns="90000" tIns="46800" bIns="46800">
            <a:normAutofit/>
          </a:bodyPr>
          <a:p>
            <a:pPr marL="342720" indent="-342720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742680" indent="-285480">
              <a:spcBef>
                <a:spcPts val="1137"/>
              </a:spcBef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>
              <a:spcBef>
                <a:spcPts val="848"/>
              </a:spcBef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>
              <a:spcBef>
                <a:spcPts val="573"/>
              </a:spcBef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838080" y="6356160"/>
            <a:ext cx="2740320" cy="3618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1/18/22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CustomShape 5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8610480" y="6356160"/>
            <a:ext cx="2740320" cy="3618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1BED0C7A-2AC1-4ADD-B75A-F71AD486AF51}" type="slidenum"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044720" y="0"/>
            <a:ext cx="11147400" cy="6858000"/>
          </a:xfrm>
          <a:prstGeom prst="rect">
            <a:avLst/>
          </a:prstGeom>
          <a:blipFill rotWithShape="0">
            <a:blip r:embed="rId3">
              <a:alphaModFix amt="10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280800" y="-360"/>
            <a:ext cx="10009080" cy="132228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/>
          </p:nvPr>
        </p:nvSpPr>
        <p:spPr>
          <a:xfrm>
            <a:off x="838080" y="6356160"/>
            <a:ext cx="2740320" cy="3618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1/18/22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PlaceHolder 5"/>
          <p:cNvSpPr>
            <a:spLocks noGrp="1"/>
          </p:cNvSpPr>
          <p:nvPr>
            <p:ph type="sldNum"/>
          </p:nvPr>
        </p:nvSpPr>
        <p:spPr>
          <a:xfrm>
            <a:off x="8610480" y="6356160"/>
            <a:ext cx="2740320" cy="3618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DF096C09-1317-4A94-B997-459FF43E7DD0}" type="slidenum"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609480" y="1604880"/>
            <a:ext cx="10969920" cy="3973680"/>
          </a:xfrm>
          <a:prstGeom prst="rect">
            <a:avLst/>
          </a:prstGeom>
        </p:spPr>
        <p:txBody>
          <a:bodyPr lIns="0" rIns="0" tIns="56880" bIns="0">
            <a:normAutofit/>
          </a:bodyPr>
          <a:p>
            <a:pPr marL="342720" indent="-342720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742680" indent="-285480">
              <a:spcBef>
                <a:spcPts val="1137"/>
              </a:spcBef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>
              <a:spcBef>
                <a:spcPts val="848"/>
              </a:spcBef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>
              <a:spcBef>
                <a:spcPts val="573"/>
              </a:spcBef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044720" y="0"/>
            <a:ext cx="11147400" cy="6858000"/>
          </a:xfrm>
          <a:prstGeom prst="rect">
            <a:avLst/>
          </a:prstGeom>
          <a:blipFill rotWithShape="0">
            <a:blip r:embed="rId3">
              <a:alphaModFix amt="10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2"/>
          <p:cNvSpPr>
            <a:spLocks noGrp="1"/>
          </p:cNvSpPr>
          <p:nvPr>
            <p:ph type="dt"/>
          </p:nvPr>
        </p:nvSpPr>
        <p:spPr>
          <a:xfrm>
            <a:off x="838080" y="6356160"/>
            <a:ext cx="2740320" cy="3618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1/18/22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4"/>
          <p:cNvSpPr>
            <a:spLocks noGrp="1"/>
          </p:cNvSpPr>
          <p:nvPr>
            <p:ph type="sldNum"/>
          </p:nvPr>
        </p:nvSpPr>
        <p:spPr>
          <a:xfrm>
            <a:off x="8610480" y="6356160"/>
            <a:ext cx="2740320" cy="36180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91A0466E-E075-4F61-BBDF-1E816E4B6F7F}" type="slidenum"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11015280" y="244080"/>
            <a:ext cx="893880" cy="107460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marL="342720" indent="-342720"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742680" indent="-285480">
              <a:spcBef>
                <a:spcPts val="1137"/>
              </a:spcBef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2" marL="1143000" indent="-228600">
              <a:spcBef>
                <a:spcPts val="848"/>
              </a:spcBef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600200" indent="-228600">
              <a:spcBef>
                <a:spcPts val="573"/>
              </a:spcBef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2057400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title"/>
          </p:nvPr>
        </p:nvSpPr>
        <p:spPr>
          <a:xfrm>
            <a:off x="609480" y="272520"/>
            <a:ext cx="10969920" cy="1141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jpeg"/><Relationship Id="rId3" Type="http://schemas.openxmlformats.org/officeDocument/2006/relationships/image" Target="../media/image60.png"/><Relationship Id="rId4" Type="http://schemas.openxmlformats.org/officeDocument/2006/relationships/image" Target="../media/image61.jpe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jpeg"/><Relationship Id="rId3" Type="http://schemas.openxmlformats.org/officeDocument/2006/relationships/image" Target="../media/image65.png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hyperlink" Target="https://handsontechorg.weebly.com/new-members.html" TargetMode="External"/><Relationship Id="rId3" Type="http://schemas.openxmlformats.org/officeDocument/2006/relationships/hyperlink" Target="file:///handsontech.org" TargetMode="External"/><Relationship Id="rId4" Type="http://schemas.openxmlformats.org/officeDocument/2006/relationships/hyperlink" Target="https://handsontechorg.weebly.com/small-computers.html" TargetMode="External"/><Relationship Id="rId5" Type="http://schemas.openxmlformats.org/officeDocument/2006/relationships/hyperlink" Target="https://handsontechorg.weebly.com/3d-printing.html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png"/><Relationship Id="rId3" Type="http://schemas.openxmlformats.org/officeDocument/2006/relationships/hyperlink" Target="https://youtu.be/pCF7P7u8pDk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hyperlink" Target="https://user-images.githubusercontent.com/53412304/148745637-946173ff-d5c7-4747-9fac-c8e4dd46d131.mp4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png"/><Relationship Id="rId3" Type="http://schemas.openxmlformats.org/officeDocument/2006/relationships/image" Target="../media/image97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s://handsontechorg.weebly.com/new-members.html" TargetMode="External"/><Relationship Id="rId3" Type="http://schemas.openxmlformats.org/officeDocument/2006/relationships/hyperlink" Target="file:///handsontech.or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image" Target="../media/image103.jpeg"/><Relationship Id="rId3" Type="http://schemas.openxmlformats.org/officeDocument/2006/relationships/image" Target="../media/image104.jpeg"/><Relationship Id="rId4" Type="http://schemas.openxmlformats.org/officeDocument/2006/relationships/image" Target="../media/image105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838080" y="365040"/>
            <a:ext cx="999504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Welcome to H.O.T.</a:t>
            </a:r>
            <a:br/>
            <a:r>
              <a:rPr b="0" lang="en-US" sz="3200" spc="-1" strike="noStrike">
                <a:solidFill>
                  <a:srgbClr val="ffc000"/>
                </a:solidFill>
                <a:latin typeface="Arial"/>
              </a:rPr>
              <a:t>www.handsontech.org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38080" y="1825560"/>
            <a:ext cx="10515600" cy="435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Our Purpose: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Forum for interaction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 algn="ctr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Many hobbyists build/tinker in isolation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 algn="ctr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Make new friends with common tech interests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Learn together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 algn="ctr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Lots of fun new tech to explore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 algn="ctr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Share expertise, help each other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Build something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 algn="ctr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Hands-On learning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 algn="ctr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Make something fun &amp; useful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8102520" y="1690560"/>
            <a:ext cx="3251160" cy="390060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06280" y="23760"/>
            <a:ext cx="999504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’s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pl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e.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..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838080" y="1825560"/>
            <a:ext cx="3368880" cy="435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6880" bIns="0">
            <a:noAutofit/>
          </a:bodyPr>
          <a:p>
            <a:pPr>
              <a:lnSpc>
                <a:spcPct val="84000"/>
              </a:lnSpc>
              <a:spcBef>
                <a:spcPts val="1423"/>
              </a:spcBef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Differential drive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Raspberry Pi 3B+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Geekworm UPS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RPLidar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Bosch BNO055 IMU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4659840" y="1554480"/>
            <a:ext cx="6495840" cy="487188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Ho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w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Diff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ere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ntia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Dri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ve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Wo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rks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1282680" y="1986840"/>
            <a:ext cx="9325080" cy="396288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232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What </a:t>
            </a: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will </a:t>
            </a: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ROS </a:t>
            </a: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do </a:t>
            </a: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(and </a:t>
            </a: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what </a:t>
            </a: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do </a:t>
            </a: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we </a:t>
            </a: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need </a:t>
            </a: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to </a:t>
            </a:r>
            <a:r>
              <a:rPr b="0" lang="en-US" sz="4800" spc="-1" strike="noStrike">
                <a:solidFill>
                  <a:srgbClr val="ffffff"/>
                </a:solidFill>
                <a:latin typeface="Calibri"/>
              </a:rPr>
              <a:t>do)?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1097280" y="2194560"/>
            <a:ext cx="9529200" cy="40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We will take care of 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motor/encoder interface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We will let ROS do the rest: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Map the environment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Fuse wheel odometer and IMU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data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Localize the robot on map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Plan the path to goal pose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Detect and avoid obstacles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731520" y="2926080"/>
            <a:ext cx="2022480" cy="110448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4"/>
          <a:stretch/>
        </p:blipFill>
        <p:spPr>
          <a:xfrm>
            <a:off x="7406640" y="2659680"/>
            <a:ext cx="4254120" cy="163800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5"/>
          <a:stretch/>
        </p:blipFill>
        <p:spPr>
          <a:xfrm>
            <a:off x="8321040" y="5303520"/>
            <a:ext cx="1078200" cy="1097280"/>
          </a:xfrm>
          <a:prstGeom prst="rect">
            <a:avLst/>
          </a:prstGeom>
          <a:ln>
            <a:noFill/>
          </a:ln>
        </p:spPr>
      </p:pic>
      <p:sp>
        <p:nvSpPr>
          <p:cNvPr id="229" name="TextShape 2"/>
          <p:cNvSpPr txBox="1"/>
          <p:nvPr/>
        </p:nvSpPr>
        <p:spPr>
          <a:xfrm>
            <a:off x="7944120" y="956520"/>
            <a:ext cx="2754360" cy="430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Encoder Publisher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3666960" y="869400"/>
            <a:ext cx="153396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Odometry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Publisher 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231" name="TextShape 4"/>
          <p:cNvSpPr txBox="1"/>
          <p:nvPr/>
        </p:nvSpPr>
        <p:spPr>
          <a:xfrm>
            <a:off x="4206240" y="5669280"/>
            <a:ext cx="2560320" cy="4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Motor Controller 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 rot="21067200">
            <a:off x="9039960" y="1581480"/>
            <a:ext cx="291600" cy="917640"/>
          </a:xfrm>
          <a:custGeom>
            <a:avLst/>
            <a:gdLst/>
            <a:ahLst/>
            <a:rect l="0" t="0" r="r" b="b"/>
            <a:pathLst>
              <a:path w="811" h="2551">
                <a:moveTo>
                  <a:pt x="302" y="2550"/>
                </a:moveTo>
                <a:lnTo>
                  <a:pt x="244" y="781"/>
                </a:lnTo>
                <a:lnTo>
                  <a:pt x="0" y="782"/>
                </a:lnTo>
                <a:lnTo>
                  <a:pt x="380" y="0"/>
                </a:lnTo>
                <a:lnTo>
                  <a:pt x="810" y="781"/>
                </a:lnTo>
                <a:lnTo>
                  <a:pt x="565" y="780"/>
                </a:lnTo>
                <a:lnTo>
                  <a:pt x="623" y="2550"/>
                </a:lnTo>
                <a:lnTo>
                  <a:pt x="302" y="255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6"/>
          <p:cNvSpPr/>
          <p:nvPr/>
        </p:nvSpPr>
        <p:spPr>
          <a:xfrm>
            <a:off x="5669280" y="1097280"/>
            <a:ext cx="1645920" cy="274320"/>
          </a:xfrm>
          <a:custGeom>
            <a:avLst/>
            <a:gdLst/>
            <a:ahLst/>
            <a:rect l="0" t="0" r="r" b="b"/>
            <a:pathLst>
              <a:path w="4574" h="764">
                <a:moveTo>
                  <a:pt x="4573" y="190"/>
                </a:moveTo>
                <a:lnTo>
                  <a:pt x="1143" y="190"/>
                </a:lnTo>
                <a:lnTo>
                  <a:pt x="1143" y="0"/>
                </a:lnTo>
                <a:lnTo>
                  <a:pt x="0" y="381"/>
                </a:lnTo>
                <a:lnTo>
                  <a:pt x="1143" y="763"/>
                </a:lnTo>
                <a:lnTo>
                  <a:pt x="1143" y="572"/>
                </a:lnTo>
                <a:lnTo>
                  <a:pt x="4573" y="572"/>
                </a:lnTo>
                <a:lnTo>
                  <a:pt x="4573" y="19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7"/>
          <p:cNvSpPr/>
          <p:nvPr/>
        </p:nvSpPr>
        <p:spPr>
          <a:xfrm rot="19292400">
            <a:off x="2316240" y="1987920"/>
            <a:ext cx="1347480" cy="274320"/>
          </a:xfrm>
          <a:custGeom>
            <a:avLst/>
            <a:gdLst/>
            <a:ahLst/>
            <a:rect l="0" t="0" r="r" b="b"/>
            <a:pathLst>
              <a:path w="3745" h="764">
                <a:moveTo>
                  <a:pt x="3744" y="187"/>
                </a:moveTo>
                <a:lnTo>
                  <a:pt x="935" y="191"/>
                </a:lnTo>
                <a:lnTo>
                  <a:pt x="935" y="0"/>
                </a:lnTo>
                <a:lnTo>
                  <a:pt x="0" y="382"/>
                </a:lnTo>
                <a:lnTo>
                  <a:pt x="937" y="763"/>
                </a:lnTo>
                <a:lnTo>
                  <a:pt x="936" y="573"/>
                </a:lnTo>
                <a:lnTo>
                  <a:pt x="3744" y="569"/>
                </a:lnTo>
                <a:lnTo>
                  <a:pt x="3744" y="18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8"/>
          <p:cNvSpPr/>
          <p:nvPr/>
        </p:nvSpPr>
        <p:spPr>
          <a:xfrm rot="1026000">
            <a:off x="9015480" y="4317480"/>
            <a:ext cx="274320" cy="914400"/>
          </a:xfrm>
          <a:custGeom>
            <a:avLst/>
            <a:gdLst/>
            <a:ahLst/>
            <a:rect l="0" t="0" r="r" b="b"/>
            <a:pathLst>
              <a:path w="764" h="2542">
                <a:moveTo>
                  <a:pt x="230" y="2541"/>
                </a:moveTo>
                <a:lnTo>
                  <a:pt x="230" y="779"/>
                </a:lnTo>
                <a:lnTo>
                  <a:pt x="0" y="779"/>
                </a:lnTo>
                <a:lnTo>
                  <a:pt x="381" y="0"/>
                </a:lnTo>
                <a:lnTo>
                  <a:pt x="763" y="779"/>
                </a:lnTo>
                <a:lnTo>
                  <a:pt x="533" y="778"/>
                </a:lnTo>
                <a:lnTo>
                  <a:pt x="534" y="2541"/>
                </a:lnTo>
                <a:lnTo>
                  <a:pt x="230" y="2541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9"/>
          <p:cNvSpPr/>
          <p:nvPr/>
        </p:nvSpPr>
        <p:spPr>
          <a:xfrm>
            <a:off x="6949440" y="5760720"/>
            <a:ext cx="1170360" cy="182880"/>
          </a:xfrm>
          <a:custGeom>
            <a:avLst/>
            <a:gdLst/>
            <a:ahLst/>
            <a:rect l="0" t="0" r="r" b="b"/>
            <a:pathLst>
              <a:path w="3253" h="510">
                <a:moveTo>
                  <a:pt x="0" y="127"/>
                </a:moveTo>
                <a:lnTo>
                  <a:pt x="2439" y="127"/>
                </a:lnTo>
                <a:lnTo>
                  <a:pt x="2439" y="0"/>
                </a:lnTo>
                <a:lnTo>
                  <a:pt x="3252" y="254"/>
                </a:lnTo>
                <a:lnTo>
                  <a:pt x="2439" y="509"/>
                </a:lnTo>
                <a:lnTo>
                  <a:pt x="2439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0"/>
          <p:cNvSpPr/>
          <p:nvPr/>
        </p:nvSpPr>
        <p:spPr>
          <a:xfrm rot="2373000">
            <a:off x="2387160" y="4902120"/>
            <a:ext cx="1645920" cy="274320"/>
          </a:xfrm>
          <a:custGeom>
            <a:avLst/>
            <a:gdLst/>
            <a:ahLst/>
            <a:rect l="0" t="0" r="r" b="b"/>
            <a:pathLst>
              <a:path w="4574" h="764">
                <a:moveTo>
                  <a:pt x="0" y="193"/>
                </a:moveTo>
                <a:lnTo>
                  <a:pt x="3429" y="190"/>
                </a:lnTo>
                <a:lnTo>
                  <a:pt x="3429" y="0"/>
                </a:lnTo>
                <a:lnTo>
                  <a:pt x="4573" y="380"/>
                </a:lnTo>
                <a:lnTo>
                  <a:pt x="3429" y="763"/>
                </a:lnTo>
                <a:lnTo>
                  <a:pt x="3430" y="571"/>
                </a:lnTo>
                <a:lnTo>
                  <a:pt x="1" y="575"/>
                </a:lnTo>
                <a:lnTo>
                  <a:pt x="0" y="193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Shape 11"/>
          <p:cNvSpPr txBox="1"/>
          <p:nvPr/>
        </p:nvSpPr>
        <p:spPr>
          <a:xfrm>
            <a:off x="6059880" y="237240"/>
            <a:ext cx="1163880" cy="76860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/right_ticks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/left_ticks 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/act_vel    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</p:txBody>
      </p:sp>
      <p:sp>
        <p:nvSpPr>
          <p:cNvPr id="239" name="TextShape 12"/>
          <p:cNvSpPr txBox="1"/>
          <p:nvPr/>
        </p:nvSpPr>
        <p:spPr>
          <a:xfrm rot="19298400">
            <a:off x="2193480" y="1305720"/>
            <a:ext cx="881280" cy="59868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/odom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/tf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</p:txBody>
      </p:sp>
      <p:sp>
        <p:nvSpPr>
          <p:cNvPr id="240" name="TextShape 13"/>
          <p:cNvSpPr txBox="1"/>
          <p:nvPr/>
        </p:nvSpPr>
        <p:spPr>
          <a:xfrm rot="2279400">
            <a:off x="2251440" y="5139000"/>
            <a:ext cx="1037880" cy="54252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/cmd_vel</a:t>
            </a:r>
            <a:endParaRPr b="0" lang="en-US" sz="16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6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241" name="TextShape 14"/>
          <p:cNvSpPr txBox="1"/>
          <p:nvPr/>
        </p:nvSpPr>
        <p:spPr>
          <a:xfrm>
            <a:off x="2185560" y="-210600"/>
            <a:ext cx="180720" cy="36468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TextShape 15"/>
          <p:cNvSpPr txBox="1"/>
          <p:nvPr/>
        </p:nvSpPr>
        <p:spPr>
          <a:xfrm>
            <a:off x="4389120" y="2953080"/>
            <a:ext cx="1097280" cy="430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Nodes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243" name="TextShape 16"/>
          <p:cNvSpPr txBox="1"/>
          <p:nvPr/>
        </p:nvSpPr>
        <p:spPr>
          <a:xfrm>
            <a:off x="4023360" y="3474720"/>
            <a:ext cx="194256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Communicate via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17"/>
          <p:cNvSpPr txBox="1"/>
          <p:nvPr/>
        </p:nvSpPr>
        <p:spPr>
          <a:xfrm>
            <a:off x="4533120" y="3894840"/>
            <a:ext cx="889560" cy="31644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Topics 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How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ROS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com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muni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catio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work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301760" y="1303200"/>
            <a:ext cx="9693360" cy="516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Rosc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ore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node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is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start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ed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first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000000"/>
              </a:buClr>
              <a:buFont typeface="Symbol" charset="2"/>
              <a:buChar char="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rdi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na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un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ati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on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be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tw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n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no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de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000000"/>
              </a:buClr>
              <a:buFont typeface="Symbol" charset="2"/>
              <a:buChar char="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ter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000000"/>
              </a:buClr>
              <a:buFont typeface="Symbol" charset="2"/>
              <a:buChar char="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er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000000"/>
              </a:buClr>
              <a:buFont typeface="Symbol" charset="2"/>
              <a:buChar char="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ka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ge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ag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New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node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s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regist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er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with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rosco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cif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y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th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ey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w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su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bs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cri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be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cif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y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th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ey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wil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pu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bli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sh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w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w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k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914400" y="1303200"/>
            <a:ext cx="10515600" cy="516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ROS communicates via TCP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Roscore is at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ROS_MASTER_URI=http://raspi4:11311/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2928960" y="2743200"/>
            <a:ext cx="6215040" cy="37688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731520" y="2926080"/>
            <a:ext cx="2022480" cy="110448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4"/>
          <a:stretch/>
        </p:blipFill>
        <p:spPr>
          <a:xfrm>
            <a:off x="7406640" y="2659680"/>
            <a:ext cx="4254120" cy="163800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5"/>
          <a:stretch/>
        </p:blipFill>
        <p:spPr>
          <a:xfrm>
            <a:off x="8321040" y="5303520"/>
            <a:ext cx="1078200" cy="1097280"/>
          </a:xfrm>
          <a:prstGeom prst="rect">
            <a:avLst/>
          </a:prstGeom>
          <a:ln>
            <a:noFill/>
          </a:ln>
        </p:spPr>
      </p:pic>
      <p:sp>
        <p:nvSpPr>
          <p:cNvPr id="255" name="TextShape 2"/>
          <p:cNvSpPr txBox="1"/>
          <p:nvPr/>
        </p:nvSpPr>
        <p:spPr>
          <a:xfrm>
            <a:off x="7944120" y="956520"/>
            <a:ext cx="2814480" cy="4978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Encoder Publisher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3666960" y="869400"/>
            <a:ext cx="153396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Odometry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Publisher 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257" name="TextShape 4"/>
          <p:cNvSpPr txBox="1"/>
          <p:nvPr/>
        </p:nvSpPr>
        <p:spPr>
          <a:xfrm>
            <a:off x="4206240" y="5669280"/>
            <a:ext cx="2560320" cy="4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Motor Controller 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258" name="CustomShape 5"/>
          <p:cNvSpPr/>
          <p:nvPr/>
        </p:nvSpPr>
        <p:spPr>
          <a:xfrm>
            <a:off x="8960040" y="1549440"/>
            <a:ext cx="291600" cy="917640"/>
          </a:xfrm>
          <a:custGeom>
            <a:avLst/>
            <a:gdLst/>
            <a:ahLst/>
            <a:rect l="0" t="0" r="r" b="b"/>
            <a:pathLst>
              <a:path w="811" h="2551">
                <a:moveTo>
                  <a:pt x="300" y="2550"/>
                </a:moveTo>
                <a:lnTo>
                  <a:pt x="244" y="781"/>
                </a:lnTo>
                <a:lnTo>
                  <a:pt x="0" y="781"/>
                </a:lnTo>
                <a:lnTo>
                  <a:pt x="381" y="0"/>
                </a:lnTo>
                <a:lnTo>
                  <a:pt x="810" y="781"/>
                </a:lnTo>
                <a:lnTo>
                  <a:pt x="566" y="781"/>
                </a:lnTo>
                <a:lnTo>
                  <a:pt x="622" y="2550"/>
                </a:lnTo>
                <a:lnTo>
                  <a:pt x="300" y="255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6"/>
          <p:cNvSpPr/>
          <p:nvPr/>
        </p:nvSpPr>
        <p:spPr>
          <a:xfrm>
            <a:off x="5669280" y="1097280"/>
            <a:ext cx="1645920" cy="274320"/>
          </a:xfrm>
          <a:custGeom>
            <a:avLst/>
            <a:gdLst/>
            <a:ahLst/>
            <a:rect l="0" t="0" r="r" b="b"/>
            <a:pathLst>
              <a:path w="4574" h="764">
                <a:moveTo>
                  <a:pt x="4573" y="190"/>
                </a:moveTo>
                <a:lnTo>
                  <a:pt x="1143" y="190"/>
                </a:lnTo>
                <a:lnTo>
                  <a:pt x="1143" y="0"/>
                </a:lnTo>
                <a:lnTo>
                  <a:pt x="0" y="381"/>
                </a:lnTo>
                <a:lnTo>
                  <a:pt x="1143" y="763"/>
                </a:lnTo>
                <a:lnTo>
                  <a:pt x="1143" y="572"/>
                </a:lnTo>
                <a:lnTo>
                  <a:pt x="4573" y="572"/>
                </a:lnTo>
                <a:lnTo>
                  <a:pt x="4573" y="19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7"/>
          <p:cNvSpPr/>
          <p:nvPr/>
        </p:nvSpPr>
        <p:spPr>
          <a:xfrm rot="19292400">
            <a:off x="2316240" y="1987920"/>
            <a:ext cx="1347480" cy="274320"/>
          </a:xfrm>
          <a:custGeom>
            <a:avLst/>
            <a:gdLst/>
            <a:ahLst/>
            <a:rect l="0" t="0" r="r" b="b"/>
            <a:pathLst>
              <a:path w="3745" h="764">
                <a:moveTo>
                  <a:pt x="3744" y="187"/>
                </a:moveTo>
                <a:lnTo>
                  <a:pt x="935" y="191"/>
                </a:lnTo>
                <a:lnTo>
                  <a:pt x="935" y="0"/>
                </a:lnTo>
                <a:lnTo>
                  <a:pt x="0" y="382"/>
                </a:lnTo>
                <a:lnTo>
                  <a:pt x="937" y="763"/>
                </a:lnTo>
                <a:lnTo>
                  <a:pt x="936" y="573"/>
                </a:lnTo>
                <a:lnTo>
                  <a:pt x="3744" y="569"/>
                </a:lnTo>
                <a:lnTo>
                  <a:pt x="3744" y="18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8"/>
          <p:cNvSpPr/>
          <p:nvPr/>
        </p:nvSpPr>
        <p:spPr>
          <a:xfrm rot="1026000">
            <a:off x="9015480" y="4317480"/>
            <a:ext cx="274320" cy="914400"/>
          </a:xfrm>
          <a:custGeom>
            <a:avLst/>
            <a:gdLst/>
            <a:ahLst/>
            <a:rect l="0" t="0" r="r" b="b"/>
            <a:pathLst>
              <a:path w="764" h="2542">
                <a:moveTo>
                  <a:pt x="230" y="2541"/>
                </a:moveTo>
                <a:lnTo>
                  <a:pt x="230" y="779"/>
                </a:lnTo>
                <a:lnTo>
                  <a:pt x="0" y="779"/>
                </a:lnTo>
                <a:lnTo>
                  <a:pt x="381" y="0"/>
                </a:lnTo>
                <a:lnTo>
                  <a:pt x="763" y="779"/>
                </a:lnTo>
                <a:lnTo>
                  <a:pt x="533" y="778"/>
                </a:lnTo>
                <a:lnTo>
                  <a:pt x="534" y="2541"/>
                </a:lnTo>
                <a:lnTo>
                  <a:pt x="230" y="2541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9"/>
          <p:cNvSpPr/>
          <p:nvPr/>
        </p:nvSpPr>
        <p:spPr>
          <a:xfrm>
            <a:off x="6949440" y="5760720"/>
            <a:ext cx="1170360" cy="182880"/>
          </a:xfrm>
          <a:custGeom>
            <a:avLst/>
            <a:gdLst/>
            <a:ahLst/>
            <a:rect l="0" t="0" r="r" b="b"/>
            <a:pathLst>
              <a:path w="3253" h="510">
                <a:moveTo>
                  <a:pt x="0" y="127"/>
                </a:moveTo>
                <a:lnTo>
                  <a:pt x="2439" y="127"/>
                </a:lnTo>
                <a:lnTo>
                  <a:pt x="2439" y="0"/>
                </a:lnTo>
                <a:lnTo>
                  <a:pt x="3252" y="254"/>
                </a:lnTo>
                <a:lnTo>
                  <a:pt x="2439" y="509"/>
                </a:lnTo>
                <a:lnTo>
                  <a:pt x="2439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0"/>
          <p:cNvSpPr/>
          <p:nvPr/>
        </p:nvSpPr>
        <p:spPr>
          <a:xfrm rot="2373000">
            <a:off x="2387160" y="4902120"/>
            <a:ext cx="1645920" cy="274320"/>
          </a:xfrm>
          <a:custGeom>
            <a:avLst/>
            <a:gdLst/>
            <a:ahLst/>
            <a:rect l="0" t="0" r="r" b="b"/>
            <a:pathLst>
              <a:path w="4574" h="764">
                <a:moveTo>
                  <a:pt x="0" y="193"/>
                </a:moveTo>
                <a:lnTo>
                  <a:pt x="3429" y="190"/>
                </a:lnTo>
                <a:lnTo>
                  <a:pt x="3429" y="0"/>
                </a:lnTo>
                <a:lnTo>
                  <a:pt x="4573" y="380"/>
                </a:lnTo>
                <a:lnTo>
                  <a:pt x="3429" y="763"/>
                </a:lnTo>
                <a:lnTo>
                  <a:pt x="3430" y="571"/>
                </a:lnTo>
                <a:lnTo>
                  <a:pt x="1" y="575"/>
                </a:lnTo>
                <a:lnTo>
                  <a:pt x="0" y="193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TextShape 11"/>
          <p:cNvSpPr txBox="1"/>
          <p:nvPr/>
        </p:nvSpPr>
        <p:spPr>
          <a:xfrm>
            <a:off x="6059880" y="237240"/>
            <a:ext cx="1163880" cy="76860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/right_ticks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/left_ticks 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/act_vel    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</p:txBody>
      </p:sp>
      <p:sp>
        <p:nvSpPr>
          <p:cNvPr id="265" name="TextShape 12"/>
          <p:cNvSpPr txBox="1"/>
          <p:nvPr/>
        </p:nvSpPr>
        <p:spPr>
          <a:xfrm rot="19298400">
            <a:off x="2193480" y="1305720"/>
            <a:ext cx="881280" cy="59868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/odom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/tf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</p:txBody>
      </p:sp>
      <p:sp>
        <p:nvSpPr>
          <p:cNvPr id="266" name="TextShape 13"/>
          <p:cNvSpPr txBox="1"/>
          <p:nvPr/>
        </p:nvSpPr>
        <p:spPr>
          <a:xfrm rot="2279400">
            <a:off x="2251440" y="5139000"/>
            <a:ext cx="1037880" cy="54252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/cmd_vel</a:t>
            </a:r>
            <a:endParaRPr b="0" lang="en-US" sz="16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6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267" name="TextShape 14"/>
          <p:cNvSpPr txBox="1"/>
          <p:nvPr/>
        </p:nvSpPr>
        <p:spPr>
          <a:xfrm>
            <a:off x="2185560" y="-210600"/>
            <a:ext cx="180720" cy="36468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CustomShape 15"/>
          <p:cNvSpPr/>
          <p:nvPr/>
        </p:nvSpPr>
        <p:spPr>
          <a:xfrm rot="2335200">
            <a:off x="1678320" y="4538520"/>
            <a:ext cx="2585520" cy="1440000"/>
          </a:xfrm>
          <a:prstGeom prst="ellipse">
            <a:avLst/>
          </a:prstGeom>
          <a:noFill/>
          <a:ln w="3816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How ROS communication works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914400" y="1303200"/>
            <a:ext cx="10515600" cy="116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 Message is published over a channel called a Topic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Example: the /cmd_vel topic contains a Twist message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457200" y="2405160"/>
            <a:ext cx="5419800" cy="433368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3"/>
          <a:stretch/>
        </p:blipFill>
        <p:spPr>
          <a:xfrm>
            <a:off x="5762520" y="2405160"/>
            <a:ext cx="5934240" cy="433368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Motor Controller Node to drive motors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tretch/>
        </p:blipFill>
        <p:spPr>
          <a:xfrm>
            <a:off x="5303880" y="1006560"/>
            <a:ext cx="5668920" cy="5967360"/>
          </a:xfrm>
          <a:prstGeom prst="rect">
            <a:avLst/>
          </a:prstGeom>
          <a:ln>
            <a:noFill/>
          </a:ln>
        </p:spPr>
      </p:pic>
      <p:sp>
        <p:nvSpPr>
          <p:cNvPr id="275" name="CustomShape 2"/>
          <p:cNvSpPr/>
          <p:nvPr/>
        </p:nvSpPr>
        <p:spPr>
          <a:xfrm>
            <a:off x="784080" y="1303200"/>
            <a:ext cx="5486400" cy="516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Import rospy, Twist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Register w/ roscore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Subscribe to /cmd_vel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Listener()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Listener_callback()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423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Set loop rate to 10 Hz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Drive motors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Robot Steering tool used to steer robot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6224760" y="1012680"/>
            <a:ext cx="4827240" cy="586116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457200" y="1303200"/>
            <a:ext cx="10515600" cy="516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Standard GUI tool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Command-line launched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User setable velocities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X (Linear)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Theta Z (Angular)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423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Publishes /cmd_vel @ 10 Hz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423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281160" y="0"/>
            <a:ext cx="1001232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One Hands-On Tech club</a:t>
            </a:r>
            <a:br/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Two Groups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1" name="Group 2"/>
          <p:cNvGrpSpPr/>
          <p:nvPr/>
        </p:nvGrpSpPr>
        <p:grpSpPr>
          <a:xfrm>
            <a:off x="615960" y="2457360"/>
            <a:ext cx="2217600" cy="4142160"/>
            <a:chOff x="615960" y="2457360"/>
            <a:chExt cx="2217600" cy="4142160"/>
          </a:xfrm>
        </p:grpSpPr>
        <p:grpSp>
          <p:nvGrpSpPr>
            <p:cNvPr id="182" name="Group 3"/>
            <p:cNvGrpSpPr/>
            <p:nvPr/>
          </p:nvGrpSpPr>
          <p:grpSpPr>
            <a:xfrm>
              <a:off x="750960" y="2833560"/>
              <a:ext cx="1731960" cy="2014560"/>
              <a:chOff x="750960" y="2833560"/>
              <a:chExt cx="1731960" cy="2014560"/>
            </a:xfrm>
          </p:grpSpPr>
          <p:pic>
            <p:nvPicPr>
              <p:cNvPr id="183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750960" y="2833560"/>
                <a:ext cx="1731960" cy="2014560"/>
              </a:xfrm>
              <a:prstGeom prst="rect">
                <a:avLst/>
              </a:prstGeom>
              <a:ln>
                <a:noFill/>
              </a:ln>
              <a:effectLst>
                <a:outerShdw dist="50760" dir="540000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84" name="CustomShape 4"/>
              <p:cNvSpPr/>
              <p:nvPr/>
            </p:nvSpPr>
            <p:spPr>
              <a:xfrm>
                <a:off x="1165320" y="3486240"/>
                <a:ext cx="1157040" cy="1041480"/>
              </a:xfrm>
              <a:custGeom>
                <a:avLst/>
                <a:gdLst/>
                <a:ahLst/>
                <a:rect l="l" t="t" r="r" b="b"/>
                <a:pathLst>
                  <a:path w="1613" h="1361">
                    <a:moveTo>
                      <a:pt x="0" y="1451"/>
                    </a:moveTo>
                    <a:lnTo>
                      <a:pt x="1613" y="1451"/>
                    </a:lnTo>
                    <a:lnTo>
                      <a:pt x="180" y="90"/>
                    </a:lnTo>
                    <a:lnTo>
                      <a:pt x="1613" y="1451"/>
                    </a:lnTo>
                    <a:lnTo>
                      <a:pt x="270" y="90"/>
                    </a:lnTo>
                    <a:lnTo>
                      <a:pt x="0" y="14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85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1339920" y="3646440"/>
                <a:ext cx="809640" cy="7272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86" name="CustomShape 5"/>
            <p:cNvSpPr/>
            <p:nvPr/>
          </p:nvSpPr>
          <p:spPr>
            <a:xfrm>
              <a:off x="965160" y="5046840"/>
              <a:ext cx="1657440" cy="155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  <a:tab algn="l" pos="457200"/>
                  <a:tab algn="l" pos="914400"/>
                  <a:tab algn="l" pos="1371600"/>
                  <a:tab algn="l" pos="1828800"/>
                  <a:tab algn="l" pos="2286000"/>
                  <a:tab algn="l" pos="2743200"/>
                  <a:tab algn="l" pos="3200400"/>
                  <a:tab algn="l" pos="3657600"/>
                  <a:tab algn="l" pos="4114800"/>
                  <a:tab algn="l" pos="4572000"/>
                  <a:tab algn="l" pos="5029200"/>
                  <a:tab algn="l" pos="5486400"/>
                  <a:tab algn="l" pos="5943600"/>
                  <a:tab algn="l" pos="6400800"/>
                  <a:tab algn="l" pos="6858000"/>
                  <a:tab algn="l" pos="7315200"/>
                  <a:tab algn="l" pos="7772400"/>
                  <a:tab algn="l" pos="8229600"/>
                  <a:tab algn="l" pos="8686800"/>
                  <a:tab algn="l" pos="9144000"/>
                  <a:tab algn="l" pos="9601200"/>
                  <a:tab algn="l" pos="10058400"/>
                  <a:tab algn="l" pos="10515600"/>
                </a:tabLs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3D Printing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7" name="CustomShape 6"/>
            <p:cNvSpPr/>
            <p:nvPr/>
          </p:nvSpPr>
          <p:spPr>
            <a:xfrm>
              <a:off x="615960" y="2457360"/>
              <a:ext cx="2217600" cy="3664080"/>
            </a:xfrm>
            <a:prstGeom prst="rect">
              <a:avLst/>
            </a:prstGeom>
            <a:noFill/>
            <a:ln w="38160">
              <a:solidFill>
                <a:srgbClr val="ffc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8" name="Group 7"/>
          <p:cNvGrpSpPr/>
          <p:nvPr/>
        </p:nvGrpSpPr>
        <p:grpSpPr>
          <a:xfrm>
            <a:off x="9435960" y="2529000"/>
            <a:ext cx="2136960" cy="4091040"/>
            <a:chOff x="9435960" y="2529000"/>
            <a:chExt cx="2136960" cy="4091040"/>
          </a:xfrm>
        </p:grpSpPr>
        <p:grpSp>
          <p:nvGrpSpPr>
            <p:cNvPr id="189" name="Group 8"/>
            <p:cNvGrpSpPr/>
            <p:nvPr/>
          </p:nvGrpSpPr>
          <p:grpSpPr>
            <a:xfrm>
              <a:off x="9588600" y="2843280"/>
              <a:ext cx="1763640" cy="2082600"/>
              <a:chOff x="9588600" y="2843280"/>
              <a:chExt cx="1763640" cy="2082600"/>
            </a:xfrm>
          </p:grpSpPr>
          <p:pic>
            <p:nvPicPr>
              <p:cNvPr id="190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9588600" y="2843280"/>
                <a:ext cx="1763640" cy="2082600"/>
              </a:xfrm>
              <a:prstGeom prst="rect">
                <a:avLst/>
              </a:prstGeom>
              <a:ln>
                <a:noFill/>
              </a:ln>
              <a:effectLst>
                <a:outerShdw dist="50760" dir="540000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91" name="CustomShape 9"/>
              <p:cNvSpPr/>
              <p:nvPr/>
            </p:nvSpPr>
            <p:spPr>
              <a:xfrm>
                <a:off x="10009080" y="3519360"/>
                <a:ext cx="1177920" cy="1076400"/>
              </a:xfrm>
              <a:custGeom>
                <a:avLst/>
                <a:gdLst/>
                <a:ahLst/>
                <a:rect l="l" t="t" r="r" b="b"/>
                <a:pathLst>
                  <a:path w="1642" h="1411">
                    <a:moveTo>
                      <a:pt x="0" y="1501"/>
                    </a:moveTo>
                    <a:lnTo>
                      <a:pt x="1642" y="1501"/>
                    </a:lnTo>
                    <a:lnTo>
                      <a:pt x="180" y="90"/>
                    </a:lnTo>
                    <a:lnTo>
                      <a:pt x="1642" y="1501"/>
                    </a:lnTo>
                    <a:lnTo>
                      <a:pt x="270" y="90"/>
                    </a:lnTo>
                    <a:lnTo>
                      <a:pt x="0" y="15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92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10233000" y="3722760"/>
                <a:ext cx="733320" cy="6699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93" name="CustomShape 10"/>
            <p:cNvSpPr/>
            <p:nvPr/>
          </p:nvSpPr>
          <p:spPr>
            <a:xfrm>
              <a:off x="9548640" y="5067360"/>
              <a:ext cx="2017800" cy="155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  <a:tab algn="l" pos="457200"/>
                  <a:tab algn="l" pos="914400"/>
                  <a:tab algn="l" pos="1371600"/>
                  <a:tab algn="l" pos="1828800"/>
                  <a:tab algn="l" pos="2286000"/>
                  <a:tab algn="l" pos="2743200"/>
                  <a:tab algn="l" pos="3200400"/>
                  <a:tab algn="l" pos="3657600"/>
                  <a:tab algn="l" pos="4114800"/>
                  <a:tab algn="l" pos="4572000"/>
                  <a:tab algn="l" pos="5029200"/>
                  <a:tab algn="l" pos="5486400"/>
                  <a:tab algn="l" pos="5943600"/>
                  <a:tab algn="l" pos="6400800"/>
                  <a:tab algn="l" pos="6858000"/>
                  <a:tab algn="l" pos="7315200"/>
                  <a:tab algn="l" pos="7772400"/>
                  <a:tab algn="l" pos="8229600"/>
                  <a:tab algn="l" pos="8686800"/>
                  <a:tab algn="l" pos="9144000"/>
                  <a:tab algn="l" pos="9601200"/>
                  <a:tab algn="l" pos="10058400"/>
                  <a:tab algn="l" pos="10515600"/>
                </a:tabLst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</a:rPr>
                <a:t>Small Computers</a:t>
              </a:r>
              <a:endParaRPr b="0" lang="en-US" sz="32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4" name="CustomShape 11"/>
            <p:cNvSpPr/>
            <p:nvPr/>
          </p:nvSpPr>
          <p:spPr>
            <a:xfrm>
              <a:off x="9435960" y="2529000"/>
              <a:ext cx="2136960" cy="3590640"/>
            </a:xfrm>
            <a:prstGeom prst="rect">
              <a:avLst/>
            </a:prstGeom>
            <a:noFill/>
            <a:ln w="38160">
              <a:solidFill>
                <a:srgbClr val="ffc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5" name="CustomShape 12"/>
          <p:cNvSpPr/>
          <p:nvPr/>
        </p:nvSpPr>
        <p:spPr>
          <a:xfrm rot="16200000">
            <a:off x="2747880" y="4017960"/>
            <a:ext cx="1967040" cy="617760"/>
          </a:xfrm>
          <a:custGeom>
            <a:avLst/>
            <a:gdLst/>
            <a:ahLst/>
            <a:rect l="l" t="t" r="r" b="b"/>
            <a:pathLst>
              <a:path w="8339" h="1715">
                <a:moveTo>
                  <a:pt x="0" y="1715"/>
                </a:moveTo>
                <a:lnTo>
                  <a:pt x="-2874" y="0"/>
                </a:lnTo>
                <a:lnTo>
                  <a:pt x="5465" y="1715"/>
                </a:lnTo>
                <a:lnTo>
                  <a:pt x="0" y="171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dist="50760" dir="540000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6" name="CustomShape 13"/>
          <p:cNvSpPr/>
          <p:nvPr/>
        </p:nvSpPr>
        <p:spPr>
          <a:xfrm rot="5400000">
            <a:off x="7460640" y="3981240"/>
            <a:ext cx="1967040" cy="617400"/>
          </a:xfrm>
          <a:custGeom>
            <a:avLst/>
            <a:gdLst/>
            <a:ahLst/>
            <a:rect l="l" t="t" r="r" b="b"/>
            <a:pathLst>
              <a:path w="8339" h="1715">
                <a:moveTo>
                  <a:pt x="0" y="1715"/>
                </a:moveTo>
                <a:lnTo>
                  <a:pt x="-2874" y="0"/>
                </a:lnTo>
                <a:lnTo>
                  <a:pt x="5465" y="1715"/>
                </a:lnTo>
                <a:lnTo>
                  <a:pt x="0" y="171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dist="50760" dir="540000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6"/>
          <a:stretch/>
        </p:blipFill>
        <p:spPr>
          <a:xfrm>
            <a:off x="4506840" y="1960560"/>
            <a:ext cx="3375000" cy="4044960"/>
          </a:xfrm>
          <a:prstGeom prst="rect">
            <a:avLst/>
          </a:prstGeom>
          <a:ln>
            <a:noFill/>
          </a:ln>
          <a:effectLst>
            <a:outerShdw dist="50760" dir="5400000">
              <a:srgbClr val="000000">
                <a:alpha val="83000"/>
              </a:srgbClr>
            </a:outerShdw>
          </a:effectLst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Use rqt_graph to show nodes / topics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395280" y="1554120"/>
            <a:ext cx="11401560" cy="502920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Let’s combine two nodes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84080" y="1303200"/>
            <a:ext cx="10188720" cy="516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Combine motor_controller and encoder_publisher functions into a single node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731520" y="2926080"/>
            <a:ext cx="2022480" cy="110448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3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4"/>
          <a:stretch/>
        </p:blipFill>
        <p:spPr>
          <a:xfrm>
            <a:off x="7406640" y="2659680"/>
            <a:ext cx="4254120" cy="163800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5"/>
          <a:stretch/>
        </p:blipFill>
        <p:spPr>
          <a:xfrm>
            <a:off x="8321040" y="5303520"/>
            <a:ext cx="1078200" cy="1097280"/>
          </a:xfrm>
          <a:prstGeom prst="rect">
            <a:avLst/>
          </a:prstGeom>
          <a:ln>
            <a:noFill/>
          </a:ln>
        </p:spPr>
      </p:pic>
      <p:sp>
        <p:nvSpPr>
          <p:cNvPr id="288" name="TextShape 2"/>
          <p:cNvSpPr txBox="1"/>
          <p:nvPr/>
        </p:nvSpPr>
        <p:spPr>
          <a:xfrm>
            <a:off x="7944120" y="956520"/>
            <a:ext cx="2814480" cy="4978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Encoder Publisher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3666960" y="869400"/>
            <a:ext cx="153396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Odometry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Publisher 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290" name="TextShape 4"/>
          <p:cNvSpPr txBox="1"/>
          <p:nvPr/>
        </p:nvSpPr>
        <p:spPr>
          <a:xfrm>
            <a:off x="4206240" y="5669280"/>
            <a:ext cx="2560320" cy="49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Motor Controller 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>
            <a:off x="8960040" y="1549440"/>
            <a:ext cx="291600" cy="917640"/>
          </a:xfrm>
          <a:custGeom>
            <a:avLst/>
            <a:gdLst/>
            <a:ahLst/>
            <a:rect l="0" t="0" r="r" b="b"/>
            <a:pathLst>
              <a:path w="811" h="2551">
                <a:moveTo>
                  <a:pt x="300" y="2550"/>
                </a:moveTo>
                <a:lnTo>
                  <a:pt x="244" y="781"/>
                </a:lnTo>
                <a:lnTo>
                  <a:pt x="0" y="781"/>
                </a:lnTo>
                <a:lnTo>
                  <a:pt x="381" y="0"/>
                </a:lnTo>
                <a:lnTo>
                  <a:pt x="810" y="781"/>
                </a:lnTo>
                <a:lnTo>
                  <a:pt x="566" y="781"/>
                </a:lnTo>
                <a:lnTo>
                  <a:pt x="622" y="2550"/>
                </a:lnTo>
                <a:lnTo>
                  <a:pt x="300" y="255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"/>
          <p:cNvSpPr/>
          <p:nvPr/>
        </p:nvSpPr>
        <p:spPr>
          <a:xfrm>
            <a:off x="5669280" y="1097280"/>
            <a:ext cx="1645920" cy="274320"/>
          </a:xfrm>
          <a:custGeom>
            <a:avLst/>
            <a:gdLst/>
            <a:ahLst/>
            <a:rect l="0" t="0" r="r" b="b"/>
            <a:pathLst>
              <a:path w="4574" h="764">
                <a:moveTo>
                  <a:pt x="4573" y="190"/>
                </a:moveTo>
                <a:lnTo>
                  <a:pt x="1143" y="190"/>
                </a:lnTo>
                <a:lnTo>
                  <a:pt x="1143" y="0"/>
                </a:lnTo>
                <a:lnTo>
                  <a:pt x="0" y="381"/>
                </a:lnTo>
                <a:lnTo>
                  <a:pt x="1143" y="763"/>
                </a:lnTo>
                <a:lnTo>
                  <a:pt x="1143" y="572"/>
                </a:lnTo>
                <a:lnTo>
                  <a:pt x="4573" y="572"/>
                </a:lnTo>
                <a:lnTo>
                  <a:pt x="4573" y="19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7"/>
          <p:cNvSpPr/>
          <p:nvPr/>
        </p:nvSpPr>
        <p:spPr>
          <a:xfrm rot="19292400">
            <a:off x="2316240" y="1987920"/>
            <a:ext cx="1347480" cy="274320"/>
          </a:xfrm>
          <a:custGeom>
            <a:avLst/>
            <a:gdLst/>
            <a:ahLst/>
            <a:rect l="0" t="0" r="r" b="b"/>
            <a:pathLst>
              <a:path w="3745" h="764">
                <a:moveTo>
                  <a:pt x="3744" y="187"/>
                </a:moveTo>
                <a:lnTo>
                  <a:pt x="935" y="191"/>
                </a:lnTo>
                <a:lnTo>
                  <a:pt x="935" y="0"/>
                </a:lnTo>
                <a:lnTo>
                  <a:pt x="0" y="382"/>
                </a:lnTo>
                <a:lnTo>
                  <a:pt x="937" y="763"/>
                </a:lnTo>
                <a:lnTo>
                  <a:pt x="936" y="573"/>
                </a:lnTo>
                <a:lnTo>
                  <a:pt x="3744" y="569"/>
                </a:lnTo>
                <a:lnTo>
                  <a:pt x="3744" y="18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8"/>
          <p:cNvSpPr/>
          <p:nvPr/>
        </p:nvSpPr>
        <p:spPr>
          <a:xfrm rot="1026000">
            <a:off x="9015480" y="4317480"/>
            <a:ext cx="274320" cy="914400"/>
          </a:xfrm>
          <a:custGeom>
            <a:avLst/>
            <a:gdLst/>
            <a:ahLst/>
            <a:rect l="0" t="0" r="r" b="b"/>
            <a:pathLst>
              <a:path w="764" h="2542">
                <a:moveTo>
                  <a:pt x="230" y="2541"/>
                </a:moveTo>
                <a:lnTo>
                  <a:pt x="230" y="779"/>
                </a:lnTo>
                <a:lnTo>
                  <a:pt x="0" y="779"/>
                </a:lnTo>
                <a:lnTo>
                  <a:pt x="381" y="0"/>
                </a:lnTo>
                <a:lnTo>
                  <a:pt x="763" y="779"/>
                </a:lnTo>
                <a:lnTo>
                  <a:pt x="533" y="778"/>
                </a:lnTo>
                <a:lnTo>
                  <a:pt x="534" y="2541"/>
                </a:lnTo>
                <a:lnTo>
                  <a:pt x="230" y="2541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9"/>
          <p:cNvSpPr/>
          <p:nvPr/>
        </p:nvSpPr>
        <p:spPr>
          <a:xfrm>
            <a:off x="6949440" y="5760720"/>
            <a:ext cx="1170360" cy="182880"/>
          </a:xfrm>
          <a:custGeom>
            <a:avLst/>
            <a:gdLst/>
            <a:ahLst/>
            <a:rect l="0" t="0" r="r" b="b"/>
            <a:pathLst>
              <a:path w="3253" h="510">
                <a:moveTo>
                  <a:pt x="0" y="127"/>
                </a:moveTo>
                <a:lnTo>
                  <a:pt x="2439" y="127"/>
                </a:lnTo>
                <a:lnTo>
                  <a:pt x="2439" y="0"/>
                </a:lnTo>
                <a:lnTo>
                  <a:pt x="3252" y="254"/>
                </a:lnTo>
                <a:lnTo>
                  <a:pt x="2439" y="509"/>
                </a:lnTo>
                <a:lnTo>
                  <a:pt x="2439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0"/>
          <p:cNvSpPr/>
          <p:nvPr/>
        </p:nvSpPr>
        <p:spPr>
          <a:xfrm rot="2373000">
            <a:off x="2387160" y="4902120"/>
            <a:ext cx="1645920" cy="274320"/>
          </a:xfrm>
          <a:custGeom>
            <a:avLst/>
            <a:gdLst/>
            <a:ahLst/>
            <a:rect l="0" t="0" r="r" b="b"/>
            <a:pathLst>
              <a:path w="4574" h="764">
                <a:moveTo>
                  <a:pt x="0" y="193"/>
                </a:moveTo>
                <a:lnTo>
                  <a:pt x="3429" y="190"/>
                </a:lnTo>
                <a:lnTo>
                  <a:pt x="3429" y="0"/>
                </a:lnTo>
                <a:lnTo>
                  <a:pt x="4573" y="380"/>
                </a:lnTo>
                <a:lnTo>
                  <a:pt x="3429" y="763"/>
                </a:lnTo>
                <a:lnTo>
                  <a:pt x="3430" y="571"/>
                </a:lnTo>
                <a:lnTo>
                  <a:pt x="1" y="575"/>
                </a:lnTo>
                <a:lnTo>
                  <a:pt x="0" y="193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TextShape 11"/>
          <p:cNvSpPr txBox="1"/>
          <p:nvPr/>
        </p:nvSpPr>
        <p:spPr>
          <a:xfrm>
            <a:off x="6059880" y="237240"/>
            <a:ext cx="1163880" cy="76860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/right_ticks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/left_ticks 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/act_vel    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</p:txBody>
      </p:sp>
      <p:sp>
        <p:nvSpPr>
          <p:cNvPr id="298" name="TextShape 12"/>
          <p:cNvSpPr txBox="1"/>
          <p:nvPr/>
        </p:nvSpPr>
        <p:spPr>
          <a:xfrm rot="19298400">
            <a:off x="2193480" y="1305720"/>
            <a:ext cx="881280" cy="59868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/odom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/tf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</p:txBody>
      </p:sp>
      <p:sp>
        <p:nvSpPr>
          <p:cNvPr id="299" name="TextShape 13"/>
          <p:cNvSpPr txBox="1"/>
          <p:nvPr/>
        </p:nvSpPr>
        <p:spPr>
          <a:xfrm rot="2279400">
            <a:off x="2251440" y="5139000"/>
            <a:ext cx="1037880" cy="54252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/cmd_vel</a:t>
            </a:r>
            <a:endParaRPr b="0" lang="en-US" sz="16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6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300" name="TextShape 14"/>
          <p:cNvSpPr txBox="1"/>
          <p:nvPr/>
        </p:nvSpPr>
        <p:spPr>
          <a:xfrm>
            <a:off x="2185560" y="-210600"/>
            <a:ext cx="180720" cy="36468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CustomShape 15"/>
          <p:cNvSpPr/>
          <p:nvPr/>
        </p:nvSpPr>
        <p:spPr>
          <a:xfrm>
            <a:off x="3931920" y="5029200"/>
            <a:ext cx="3017520" cy="1645920"/>
          </a:xfrm>
          <a:prstGeom prst="ellipse">
            <a:avLst/>
          </a:prstGeom>
          <a:noFill/>
          <a:ln w="3816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6"/>
          <p:cNvSpPr/>
          <p:nvPr/>
        </p:nvSpPr>
        <p:spPr>
          <a:xfrm>
            <a:off x="7772400" y="365760"/>
            <a:ext cx="3017520" cy="1645920"/>
          </a:xfrm>
          <a:prstGeom prst="ellipse">
            <a:avLst/>
          </a:prstGeom>
          <a:noFill/>
          <a:ln w="3816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731520" y="2926080"/>
            <a:ext cx="2022480" cy="110448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4"/>
          <a:stretch/>
        </p:blipFill>
        <p:spPr>
          <a:xfrm>
            <a:off x="7315200" y="4663440"/>
            <a:ext cx="4254120" cy="163800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5"/>
          <a:stretch/>
        </p:blipFill>
        <p:spPr>
          <a:xfrm>
            <a:off x="8961120" y="2468880"/>
            <a:ext cx="1078200" cy="1097280"/>
          </a:xfrm>
          <a:prstGeom prst="rect">
            <a:avLst/>
          </a:prstGeom>
          <a:ln>
            <a:noFill/>
          </a:ln>
        </p:spPr>
      </p:pic>
      <p:sp>
        <p:nvSpPr>
          <p:cNvPr id="308" name="TextShape 2"/>
          <p:cNvSpPr txBox="1"/>
          <p:nvPr/>
        </p:nvSpPr>
        <p:spPr>
          <a:xfrm>
            <a:off x="4776120" y="3159720"/>
            <a:ext cx="2814480" cy="4978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Motor_Encoder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3666960" y="869400"/>
            <a:ext cx="153396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Odometry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Publisher </a:t>
            </a:r>
            <a:endParaRPr b="0" lang="en-US" sz="2400" spc="-1" strike="noStrike">
              <a:solidFill>
                <a:srgbClr val="000000"/>
              </a:solidFill>
              <a:highlight>
                <a:srgbClr val="ffaa95"/>
              </a:highlight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 rot="10799400">
            <a:off x="9380880" y="3667320"/>
            <a:ext cx="291600" cy="917640"/>
          </a:xfrm>
          <a:custGeom>
            <a:avLst/>
            <a:gdLst/>
            <a:ahLst/>
            <a:rect l="0" t="0" r="r" b="b"/>
            <a:pathLst>
              <a:path w="811" h="2551">
                <a:moveTo>
                  <a:pt x="300" y="2550"/>
                </a:moveTo>
                <a:lnTo>
                  <a:pt x="244" y="781"/>
                </a:lnTo>
                <a:lnTo>
                  <a:pt x="0" y="781"/>
                </a:lnTo>
                <a:lnTo>
                  <a:pt x="381" y="0"/>
                </a:lnTo>
                <a:lnTo>
                  <a:pt x="810" y="781"/>
                </a:lnTo>
                <a:lnTo>
                  <a:pt x="566" y="781"/>
                </a:lnTo>
                <a:lnTo>
                  <a:pt x="622" y="2550"/>
                </a:lnTo>
                <a:lnTo>
                  <a:pt x="300" y="255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5"/>
          <p:cNvSpPr/>
          <p:nvPr/>
        </p:nvSpPr>
        <p:spPr>
          <a:xfrm rot="2700000">
            <a:off x="4857840" y="2144520"/>
            <a:ext cx="1265400" cy="274320"/>
          </a:xfrm>
          <a:custGeom>
            <a:avLst/>
            <a:gdLst/>
            <a:ahLst/>
            <a:rect l="0" t="0" r="r" b="b"/>
            <a:pathLst>
              <a:path w="3516" h="764">
                <a:moveTo>
                  <a:pt x="3515" y="190"/>
                </a:moveTo>
                <a:lnTo>
                  <a:pt x="879" y="189"/>
                </a:lnTo>
                <a:lnTo>
                  <a:pt x="879" y="0"/>
                </a:lnTo>
                <a:lnTo>
                  <a:pt x="0" y="381"/>
                </a:lnTo>
                <a:lnTo>
                  <a:pt x="879" y="763"/>
                </a:lnTo>
                <a:lnTo>
                  <a:pt x="879" y="572"/>
                </a:lnTo>
                <a:lnTo>
                  <a:pt x="3515" y="572"/>
                </a:lnTo>
                <a:lnTo>
                  <a:pt x="3515" y="19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6"/>
          <p:cNvSpPr/>
          <p:nvPr/>
        </p:nvSpPr>
        <p:spPr>
          <a:xfrm rot="19292400">
            <a:off x="2316240" y="1987920"/>
            <a:ext cx="1347480" cy="274320"/>
          </a:xfrm>
          <a:custGeom>
            <a:avLst/>
            <a:gdLst/>
            <a:ahLst/>
            <a:rect l="0" t="0" r="r" b="b"/>
            <a:pathLst>
              <a:path w="3745" h="764">
                <a:moveTo>
                  <a:pt x="3744" y="187"/>
                </a:moveTo>
                <a:lnTo>
                  <a:pt x="935" y="191"/>
                </a:lnTo>
                <a:lnTo>
                  <a:pt x="935" y="0"/>
                </a:lnTo>
                <a:lnTo>
                  <a:pt x="0" y="382"/>
                </a:lnTo>
                <a:lnTo>
                  <a:pt x="937" y="763"/>
                </a:lnTo>
                <a:lnTo>
                  <a:pt x="936" y="573"/>
                </a:lnTo>
                <a:lnTo>
                  <a:pt x="3744" y="569"/>
                </a:lnTo>
                <a:lnTo>
                  <a:pt x="3744" y="18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7"/>
          <p:cNvSpPr/>
          <p:nvPr/>
        </p:nvSpPr>
        <p:spPr>
          <a:xfrm rot="4533600">
            <a:off x="8132040" y="2787840"/>
            <a:ext cx="274320" cy="914400"/>
          </a:xfrm>
          <a:custGeom>
            <a:avLst/>
            <a:gdLst/>
            <a:ahLst/>
            <a:rect l="0" t="0" r="r" b="b"/>
            <a:pathLst>
              <a:path w="763" h="2543">
                <a:moveTo>
                  <a:pt x="231" y="2542"/>
                </a:moveTo>
                <a:lnTo>
                  <a:pt x="230" y="779"/>
                </a:lnTo>
                <a:lnTo>
                  <a:pt x="0" y="780"/>
                </a:lnTo>
                <a:lnTo>
                  <a:pt x="380" y="0"/>
                </a:lnTo>
                <a:lnTo>
                  <a:pt x="762" y="779"/>
                </a:lnTo>
                <a:lnTo>
                  <a:pt x="533" y="780"/>
                </a:lnTo>
                <a:lnTo>
                  <a:pt x="534" y="2541"/>
                </a:lnTo>
                <a:lnTo>
                  <a:pt x="231" y="2542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"/>
          <p:cNvSpPr/>
          <p:nvPr/>
        </p:nvSpPr>
        <p:spPr>
          <a:xfrm rot="12908400">
            <a:off x="7732440" y="3954240"/>
            <a:ext cx="1393200" cy="220680"/>
          </a:xfrm>
          <a:custGeom>
            <a:avLst/>
            <a:gdLst/>
            <a:ahLst/>
            <a:rect l="0" t="0" r="r" b="b"/>
            <a:pathLst>
              <a:path w="3872" h="615">
                <a:moveTo>
                  <a:pt x="0" y="156"/>
                </a:moveTo>
                <a:lnTo>
                  <a:pt x="2903" y="153"/>
                </a:lnTo>
                <a:lnTo>
                  <a:pt x="2903" y="0"/>
                </a:lnTo>
                <a:lnTo>
                  <a:pt x="3871" y="306"/>
                </a:lnTo>
                <a:lnTo>
                  <a:pt x="2904" y="614"/>
                </a:lnTo>
                <a:lnTo>
                  <a:pt x="2904" y="460"/>
                </a:lnTo>
                <a:lnTo>
                  <a:pt x="1" y="463"/>
                </a:lnTo>
                <a:lnTo>
                  <a:pt x="0" y="156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9"/>
          <p:cNvSpPr/>
          <p:nvPr/>
        </p:nvSpPr>
        <p:spPr>
          <a:xfrm>
            <a:off x="3026880" y="3291840"/>
            <a:ext cx="1453680" cy="274320"/>
          </a:xfrm>
          <a:custGeom>
            <a:avLst/>
            <a:gdLst/>
            <a:ahLst/>
            <a:rect l="0" t="0" r="r" b="b"/>
            <a:pathLst>
              <a:path w="4040" h="764">
                <a:moveTo>
                  <a:pt x="0" y="190"/>
                </a:moveTo>
                <a:lnTo>
                  <a:pt x="3029" y="190"/>
                </a:lnTo>
                <a:lnTo>
                  <a:pt x="3029" y="0"/>
                </a:lnTo>
                <a:lnTo>
                  <a:pt x="4039" y="381"/>
                </a:lnTo>
                <a:lnTo>
                  <a:pt x="3029" y="763"/>
                </a:lnTo>
                <a:lnTo>
                  <a:pt x="3029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TextShape 10"/>
          <p:cNvSpPr txBox="1"/>
          <p:nvPr/>
        </p:nvSpPr>
        <p:spPr>
          <a:xfrm rot="2700000">
            <a:off x="5587560" y="1401120"/>
            <a:ext cx="1163880" cy="76860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/right_ticks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/left_ticks 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/act_vel    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</p:txBody>
      </p:sp>
      <p:sp>
        <p:nvSpPr>
          <p:cNvPr id="317" name="TextShape 11"/>
          <p:cNvSpPr txBox="1"/>
          <p:nvPr/>
        </p:nvSpPr>
        <p:spPr>
          <a:xfrm rot="19298400">
            <a:off x="2193480" y="1305720"/>
            <a:ext cx="881280" cy="59868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/odom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/tf </a:t>
            </a:r>
            <a:endParaRPr b="0" lang="en-US" sz="1600" spc="-1" strike="noStrike">
              <a:solidFill>
                <a:srgbClr val="000000"/>
              </a:solidFill>
              <a:highlight>
                <a:srgbClr val="ffffa6"/>
              </a:highlight>
              <a:latin typeface="Arial"/>
            </a:endParaRPr>
          </a:p>
        </p:txBody>
      </p:sp>
      <p:sp>
        <p:nvSpPr>
          <p:cNvPr id="318" name="TextShape 12"/>
          <p:cNvSpPr txBox="1"/>
          <p:nvPr/>
        </p:nvSpPr>
        <p:spPr>
          <a:xfrm>
            <a:off x="3200400" y="3755160"/>
            <a:ext cx="1037880" cy="54252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600" spc="-1" strike="noStrike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/cmd_vel</a:t>
            </a:r>
            <a:endParaRPr b="0" lang="en-US" sz="16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b="0" lang="en-US" sz="16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319" name="TextShape 13"/>
          <p:cNvSpPr txBox="1"/>
          <p:nvPr/>
        </p:nvSpPr>
        <p:spPr>
          <a:xfrm>
            <a:off x="2185560" y="-210600"/>
            <a:ext cx="180720" cy="364680"/>
          </a:xfrm>
          <a:prstGeom prst="rect">
            <a:avLst/>
          </a:prstGeom>
          <a:noFill/>
          <a:ln>
            <a:noFill/>
          </a:ln>
        </p:spPr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tor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_e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od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er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784080" y="1303200"/>
            <a:ext cx="10188720" cy="516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le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bl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is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io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bi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in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gl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gi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w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/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/c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W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g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9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8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d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d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bl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h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/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g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h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/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f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/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Counting encoder ticks on RasPi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2194560" y="2103120"/>
            <a:ext cx="8229600" cy="438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Use pigpio to give gpio pins </a:t>
            </a:r>
            <a:r>
              <a:rPr b="0" i="1" lang="en-US" sz="3200" spc="-1" strike="noStrike">
                <a:solidFill>
                  <a:srgbClr val="ffffff"/>
                </a:solidFill>
                <a:latin typeface="Arial"/>
              </a:rPr>
              <a:t>super powers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All gpio pins enabled as interrupts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PWM output enabled on all pins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423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Drive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motors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from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/cmd_vel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7977960" y="1280160"/>
            <a:ext cx="3260520" cy="256032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640080" y="1371600"/>
            <a:ext cx="8412480" cy="521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Fin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d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wh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eel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vel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ocit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y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fro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 /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d_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=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+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(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h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*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W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/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=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-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(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h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*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W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/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2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For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ch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wh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eel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(m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oto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W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u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err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or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TR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=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tar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get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TR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-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act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ual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Us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D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loo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tri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W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val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ue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nd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adj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ust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ed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W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val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ue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3"/>
          <a:stretch/>
        </p:blipFill>
        <p:spPr>
          <a:xfrm>
            <a:off x="7977960" y="3493800"/>
            <a:ext cx="3260520" cy="285192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Test: Does /act_vel match /cmd_vel?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1134000" y="1554480"/>
            <a:ext cx="3841560" cy="466344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3"/>
          <a:stretch/>
        </p:blipFill>
        <p:spPr>
          <a:xfrm>
            <a:off x="5543640" y="1463040"/>
            <a:ext cx="5019120" cy="466920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odometry_publisher Node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784080" y="1303200"/>
            <a:ext cx="6988320" cy="516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gist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ers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w/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ros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cor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Su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bsc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rib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top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ics: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/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g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h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/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f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/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_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Pu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blis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he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top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ics: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/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d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Bro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ad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cas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ts /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tf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How Wheel Odometry Works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2"/>
          <a:stretch/>
        </p:blipFill>
        <p:spPr>
          <a:xfrm>
            <a:off x="8055360" y="2377440"/>
            <a:ext cx="3648960" cy="286524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822960" y="1371600"/>
            <a:ext cx="7132320" cy="502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Use encoder pulses to dead-reckon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Robot’s position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Robot’s velocity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Find wheel velocity from /cmd_vel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vel_R = vel_T + (vel_Theta * W/2)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vel_L = vel_T - (vel_Theta * W/2)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Publish /odom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Broadcast /tf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206280" y="23760"/>
            <a:ext cx="1073304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New to the club? Welcome!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493560" y="1349280"/>
            <a:ext cx="11203200" cy="435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5720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000" spc="-1" strike="noStrike">
                <a:solidFill>
                  <a:srgbClr val="ffc000"/>
                </a:solidFill>
                <a:latin typeface="Arial"/>
              </a:rPr>
              <a:t>Wondering what H.O.T. is all about?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This is a hands-on group, so we may be in the middle of a </a:t>
            </a:r>
            <a:r>
              <a:rPr b="0" i="1" lang="en-US" sz="2800" spc="-1" strike="noStrike" u="sng">
                <a:solidFill>
                  <a:srgbClr val="ffffff"/>
                </a:solidFill>
                <a:uFillTx/>
                <a:latin typeface="Arial"/>
              </a:rPr>
              <a:t>series of meetings</a:t>
            </a:r>
            <a:r>
              <a:rPr b="0" i="1" lang="en-US" sz="2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on our way to building something interesting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Go to </a:t>
            </a:r>
            <a:r>
              <a:rPr b="0" lang="en-US" sz="2800" spc="-1" strike="noStrike" u="sng">
                <a:solidFill>
                  <a:srgbClr val="ccccff"/>
                </a:solidFill>
                <a:uFillTx/>
                <a:latin typeface="Arial"/>
                <a:hlinkClick r:id="rId2"/>
              </a:rPr>
              <a:t>handsontech.org&gt;New Members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 for a specially designed launching point for new members!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Please take the time to look through a few presentations at </a:t>
            </a:r>
            <a:r>
              <a:rPr b="0" lang="en-US" sz="2800" spc="-1" strike="noStrike" u="sng">
                <a:solidFill>
                  <a:srgbClr val="ccccff"/>
                </a:solidFill>
                <a:uFillTx/>
                <a:latin typeface="Arial"/>
                <a:hlinkClick r:id="rId3"/>
              </a:rPr>
              <a:t>h</a:t>
            </a:r>
            <a:r>
              <a:rPr b="0" lang="en-US" sz="2800" spc="-1" strike="noStrike" u="sng">
                <a:solidFill>
                  <a:srgbClr val="ccccff"/>
                </a:solidFill>
                <a:uFillTx/>
                <a:latin typeface="Arial"/>
                <a:hlinkClick r:id="rId4"/>
              </a:rPr>
              <a:t>andsontech.org&gt;Small Computers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or </a:t>
            </a:r>
            <a:r>
              <a:rPr b="0" lang="en-US" sz="2800" spc="-1" strike="noStrike" u="sng">
                <a:solidFill>
                  <a:srgbClr val="ccccff"/>
                </a:solidFill>
                <a:uFillTx/>
                <a:latin typeface="Arial"/>
                <a:hlinkClick r:id="rId5"/>
              </a:rPr>
              <a:t>handsontech.org&gt;3D Printing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.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Noto Sans CJK SC"/>
              </a:rPr>
              <a:t>Presentations are always available online after our meetings for reference and as self-paced projects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612720" y="23760"/>
            <a:ext cx="999504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di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1851120" y="1189080"/>
            <a:ext cx="8207280" cy="543708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612720" y="23760"/>
            <a:ext cx="999504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rdi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na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te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es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of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ou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ob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74680" y="1463760"/>
            <a:ext cx="5578560" cy="524484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3"/>
          <a:stretch/>
        </p:blipFill>
        <p:spPr>
          <a:xfrm>
            <a:off x="5905440" y="1349280"/>
            <a:ext cx="6072120" cy="541656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85720" y="34920"/>
            <a:ext cx="999504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Node-Topic graph for our simple robot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2"/>
          <a:stretch/>
        </p:blipFill>
        <p:spPr>
          <a:xfrm>
            <a:off x="549360" y="1463760"/>
            <a:ext cx="11064960" cy="506232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12720" y="23760"/>
            <a:ext cx="999504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How the robot builds the map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1096920" y="1646280"/>
            <a:ext cx="7819920" cy="4362480"/>
          </a:xfrm>
          <a:prstGeom prst="rect">
            <a:avLst/>
          </a:prstGeom>
          <a:ln>
            <a:noFill/>
          </a:ln>
        </p:spPr>
      </p:pic>
      <p:sp>
        <p:nvSpPr>
          <p:cNvPr id="345" name="TextShape 2"/>
          <p:cNvSpPr txBox="1"/>
          <p:nvPr/>
        </p:nvSpPr>
        <p:spPr>
          <a:xfrm>
            <a:off x="9509760" y="3474720"/>
            <a:ext cx="72468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  <a:hlinkClick r:id="rId3"/>
              </a:rPr>
              <a:t>video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612720" y="23760"/>
            <a:ext cx="999504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Path Planning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4113360" y="1327320"/>
            <a:ext cx="7896240" cy="540828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3"/>
          <a:stretch/>
        </p:blipFill>
        <p:spPr>
          <a:xfrm>
            <a:off x="-939960" y="1054080"/>
            <a:ext cx="7705800" cy="527688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612720" y="23760"/>
            <a:ext cx="999504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The robot drives to Goal Pose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914400" y="1222920"/>
            <a:ext cx="8138160" cy="5086440"/>
          </a:xfrm>
          <a:prstGeom prst="rect">
            <a:avLst/>
          </a:prstGeom>
          <a:ln>
            <a:noFill/>
          </a:ln>
        </p:spPr>
      </p:pic>
      <p:sp>
        <p:nvSpPr>
          <p:cNvPr id="351" name="TextShape 2"/>
          <p:cNvSpPr txBox="1"/>
          <p:nvPr/>
        </p:nvSpPr>
        <p:spPr>
          <a:xfrm>
            <a:off x="10424160" y="3383280"/>
            <a:ext cx="72468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  <a:hlinkClick r:id="rId3"/>
              </a:rPr>
              <a:t>video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Now let’s ask again: What is ROS?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1279440" y="1189080"/>
            <a:ext cx="9693360" cy="539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Not an OS, but a middle-ware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Currently runs best on linux (Ubuntu LTS)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Defacto standard in robotics community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Handles communication between processes called “Nodes”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Nodes can be stopped/started on the fly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Nodes can run on different computers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Distribution of processing load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Collaboration between robots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ROS releases are in “Lock step” with Ubuntu LTS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753840" y="2286000"/>
            <a:ext cx="10218960" cy="246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6880" bIns="0">
            <a:noAutofit/>
          </a:bodyPr>
          <a:p>
            <a:pPr>
              <a:lnSpc>
                <a:spcPct val="84000"/>
              </a:lnSpc>
              <a:spcBef>
                <a:spcPts val="1423"/>
              </a:spcBef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Although ROS is available on many different operating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systems, It is “best” used on the latest version of Ubuntu LTS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(Long Term Support).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Currently: ROS “Noetic” running on Ubuntu 20.04 LTS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ROS releases are in “Lock step” with Ubuntu LTS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91440" y="2183040"/>
            <a:ext cx="6120720" cy="4309200"/>
          </a:xfrm>
          <a:prstGeom prst="rect">
            <a:avLst/>
          </a:prstGeom>
          <a:ln>
            <a:noFill/>
          </a:ln>
        </p:spPr>
      </p:pic>
      <p:pic>
        <p:nvPicPr>
          <p:cNvPr id="358" name="" descr=""/>
          <p:cNvPicPr/>
          <p:nvPr/>
        </p:nvPicPr>
        <p:blipFill>
          <a:blip r:embed="rId3"/>
          <a:stretch/>
        </p:blipFill>
        <p:spPr>
          <a:xfrm>
            <a:off x="6212160" y="2194560"/>
            <a:ext cx="5857920" cy="427644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ROS runs “easily” on my 2 RasPi’s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914400" y="1371600"/>
            <a:ext cx="9966960" cy="146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RVIZ running on “Desktop” RasPi 4 w/ 8GB 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All other nodes running on robot RasPi 3B+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1463040" y="2743200"/>
            <a:ext cx="8897760" cy="354492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Club communications are via Email &amp; Web 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45960" y="1465200"/>
            <a:ext cx="11104560" cy="478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To join our email list(s), fill membership form at </a:t>
            </a:r>
            <a:r>
              <a:rPr b="0" lang="en-US" sz="3200" spc="-1" strike="noStrike" u="sng">
                <a:solidFill>
                  <a:srgbClr val="ccccff"/>
                </a:solidFill>
                <a:uFillTx/>
                <a:latin typeface="Arial"/>
                <a:hlinkClick r:id="rId2"/>
              </a:rPr>
              <a:t>handsontech.org&gt;New Members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Noto Sans CJK SC"/>
              </a:rPr>
              <a:t>When asked for your email address, use a gmail email address if possible (we use google forums &amp; they are picky)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Noto Sans CJK SC"/>
              </a:rPr>
              <a:t>You will be added automatically to our Hands-On Tech (H.O.T.) overall email list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716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Noto Sans CJK SC"/>
              </a:rPr>
              <a:t>You will also be added to the Small Computers and/or 3D Printing mailing lists and forums if you expressed interest in the membership form.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Meeting calendar is at </a:t>
            </a:r>
            <a:r>
              <a:rPr b="0" lang="en-US" sz="3200" spc="-1" strike="noStrike" u="sng">
                <a:solidFill>
                  <a:srgbClr val="ccccff"/>
                </a:solidFill>
                <a:uFillTx/>
                <a:latin typeface="Arial"/>
                <a:hlinkClick r:id="rId3"/>
              </a:rPr>
              <a:t>handsontech.org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In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st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all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in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g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d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ar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ni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g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914400" y="1371600"/>
            <a:ext cx="9966960" cy="146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http://wiki.ros.org has detailed installation instructions and tutorials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A repository for this project is available at https://github.com/dblanding/diy-ROS-robot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Othe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Lear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ning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reso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urce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914400" y="1303200"/>
            <a:ext cx="10515600" cy="516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5720"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Online tutorials at wiki.ros.org/tutorials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Automatic Addison online tutorials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Book: Practical Robotics in C++ by Lloyd Brombach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Robot Ignite Academy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Digital Book: ROS_Robot_Programming_EN.pdf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Other things ROS does...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801720" y="2651040"/>
            <a:ext cx="3495600" cy="3032280"/>
          </a:xfrm>
          <a:prstGeom prst="rect">
            <a:avLst/>
          </a:prstGeom>
          <a:ln>
            <a:noFill/>
          </a:ln>
        </p:spPr>
      </p:pic>
      <p:pic>
        <p:nvPicPr>
          <p:cNvPr id="368" name="" descr=""/>
          <p:cNvPicPr/>
          <p:nvPr/>
        </p:nvPicPr>
        <p:blipFill>
          <a:blip r:embed="rId3"/>
          <a:stretch/>
        </p:blipFill>
        <p:spPr>
          <a:xfrm>
            <a:off x="7304040" y="3475080"/>
            <a:ext cx="4389480" cy="245736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731880" y="5761080"/>
            <a:ext cx="3749760" cy="63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>
            <a:noAutofit/>
          </a:bodyPr>
          <a:p>
            <a:pPr algn="ctr"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Articulated Robots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7304040" y="5952960"/>
            <a:ext cx="4206960" cy="54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>
            <a:noAutofit/>
          </a:bodyPr>
          <a:p>
            <a:pPr algn="ctr"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Simulation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4"/>
          <a:stretch/>
        </p:blipFill>
        <p:spPr>
          <a:xfrm>
            <a:off x="4543560" y="1189080"/>
            <a:ext cx="3228840" cy="1724040"/>
          </a:xfrm>
          <a:prstGeom prst="rect">
            <a:avLst/>
          </a:prstGeom>
          <a:ln>
            <a:noFill/>
          </a:ln>
        </p:spPr>
      </p:pic>
      <p:sp>
        <p:nvSpPr>
          <p:cNvPr id="372" name="CustomShape 4"/>
          <p:cNvSpPr/>
          <p:nvPr/>
        </p:nvSpPr>
        <p:spPr>
          <a:xfrm>
            <a:off x="5394240" y="2963880"/>
            <a:ext cx="1736640" cy="60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440" bIns="45000">
            <a:noAutofit/>
          </a:bodyPr>
          <a:p>
            <a:pPr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Drones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232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8800" spc="-1" strike="noStrike">
                <a:solidFill>
                  <a:srgbClr val="ffffff"/>
                </a:solidFill>
                <a:latin typeface="Calibri"/>
              </a:rPr>
              <a:t>W</a:t>
            </a:r>
            <a:r>
              <a:rPr b="0" lang="en-US" sz="8800" spc="-1" strike="noStrike">
                <a:solidFill>
                  <a:srgbClr val="ffffff"/>
                </a:solidFill>
                <a:latin typeface="Calibri"/>
              </a:rPr>
              <a:t>ha</a:t>
            </a:r>
            <a:r>
              <a:rPr b="0" lang="en-US" sz="8800" spc="-1" strike="noStrike">
                <a:solidFill>
                  <a:srgbClr val="ffffff"/>
                </a:solidFill>
                <a:latin typeface="Calibri"/>
              </a:rPr>
              <a:t>t Is </a:t>
            </a:r>
            <a:r>
              <a:rPr b="0" lang="en-US" sz="8800" spc="-1" strike="noStrike">
                <a:solidFill>
                  <a:srgbClr val="ffffff"/>
                </a:solidFill>
                <a:latin typeface="Calibri"/>
              </a:rPr>
              <a:t>RO</a:t>
            </a:r>
            <a:r>
              <a:rPr b="0" lang="en-US" sz="8800" spc="-1" strike="noStrike">
                <a:solidFill>
                  <a:srgbClr val="ffffff"/>
                </a:solidFill>
                <a:latin typeface="Calibri"/>
              </a:rPr>
              <a:t>S?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2011320" y="2035080"/>
            <a:ext cx="7826400" cy="427356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3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Small Computers and Robots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339920" y="1700280"/>
            <a:ext cx="8781840" cy="146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Small Computers have become powerful enough to be capable of running ROS (The Robot Operating System).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1368000" y="3751200"/>
            <a:ext cx="8781840" cy="146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>
              <a:lnSpc>
                <a:spcPct val="90000"/>
              </a:lnSpc>
              <a:spcBef>
                <a:spcPts val="998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Today, we will explore ROS by looking at how it is used to build a simple robot capable of autonomous navigation.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Look what my Ninja RVC can do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45960" y="1465200"/>
            <a:ext cx="11104560" cy="478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Map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and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navigat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 its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environ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ment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6583680" y="2287800"/>
            <a:ext cx="4489200" cy="347292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tretch/>
        </p:blipFill>
        <p:spPr>
          <a:xfrm>
            <a:off x="1088640" y="2222640"/>
            <a:ext cx="4539960" cy="36763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4920" y="22860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Mo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der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n 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Ro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bot 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Vac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uu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m 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Cle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ane</a:t>
            </a: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rs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682640" y="1890720"/>
            <a:ext cx="9107640" cy="392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Can Map their environment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Can Localize themselves on map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Can plan their Path to goal pose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Can clean your house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4000" spc="-1" strike="noStrike">
                <a:solidFill>
                  <a:srgbClr val="ffffff"/>
                </a:solidFill>
                <a:latin typeface="Arial"/>
              </a:rPr>
              <a:t>Can find their way home to: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Empty dirt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1840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Noto Sans CJK SC"/>
              </a:rPr>
              <a:t>Recharge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4920" y="228600"/>
            <a:ext cx="11104560" cy="132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  <a:tab algn="l" pos="10972800"/>
              </a:tabLst>
            </a:pPr>
            <a:r>
              <a:rPr b="0" lang="en-US" sz="4800" spc="-1" strike="noStrike">
                <a:solidFill>
                  <a:srgbClr val="ffffff"/>
                </a:solidFill>
                <a:latin typeface="Arial"/>
              </a:rPr>
              <a:t>Use ROS to build a robot that can...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682640" y="1890720"/>
            <a:ext cx="9107640" cy="392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noAutofit/>
          </a:bodyPr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Map its environment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Localize itself on map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Fuse sensor data (wheel odom &amp; IMU)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Plan Path to goal pose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sngStrike">
                <a:solidFill>
                  <a:srgbClr val="ffffff"/>
                </a:solidFill>
                <a:latin typeface="Arial"/>
              </a:rPr>
              <a:t>Clean the house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Avoid obstacles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Return home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25471</TotalTime>
  <Application>LibreOffice/6.4.7.2$Linux_AARCH64 LibreOffice_project/40$Build-2</Application>
  <Company>Zebra Technologies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2017-10-23T13:22:08Z</dcterms:created>
  <dc:creator>Yangmin Shen</dc:creator>
  <dc:description/>
  <dc:language>en-US</dc:language>
  <cp:lastModifiedBy/>
  <cp:lastPrinted>2018-05-24T16:30:16Z</cp:lastPrinted>
  <dcterms:modified xsi:type="dcterms:W3CDTF">2022-01-21T06:48:57Z</dcterms:modified>
  <cp:revision>1190</cp:revision>
  <dc:subject/>
  <dc:title>Arduino IDE and IoT Button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Zebra Technologies</vt:lpwstr>
  </property>
  <property fmtid="{D5CDD505-2E9C-101B-9397-08002B2CF9AE}" pid="4" name="HiddenSlides">
    <vt:i4>2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7</vt:i4>
  </property>
</Properties>
</file>